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1"/>
  </p:notesMasterIdLst>
  <p:handoutMasterIdLst>
    <p:handoutMasterId r:id="rId52"/>
  </p:handoutMasterIdLst>
  <p:sldIdLst>
    <p:sldId id="256" r:id="rId2"/>
    <p:sldId id="485" r:id="rId3"/>
    <p:sldId id="484" r:id="rId4"/>
    <p:sldId id="489" r:id="rId5"/>
    <p:sldId id="466" r:id="rId6"/>
    <p:sldId id="492" r:id="rId7"/>
    <p:sldId id="493" r:id="rId8"/>
    <p:sldId id="494" r:id="rId9"/>
    <p:sldId id="490" r:id="rId10"/>
    <p:sldId id="488" r:id="rId11"/>
    <p:sldId id="491" r:id="rId12"/>
    <p:sldId id="474" r:id="rId13"/>
    <p:sldId id="480" r:id="rId14"/>
    <p:sldId id="481" r:id="rId15"/>
    <p:sldId id="482" r:id="rId16"/>
    <p:sldId id="483" r:id="rId17"/>
    <p:sldId id="486" r:id="rId18"/>
    <p:sldId id="487" r:id="rId19"/>
    <p:sldId id="475" r:id="rId20"/>
    <p:sldId id="468" r:id="rId21"/>
    <p:sldId id="465" r:id="rId22"/>
    <p:sldId id="461" r:id="rId23"/>
    <p:sldId id="464" r:id="rId24"/>
    <p:sldId id="463" r:id="rId25"/>
    <p:sldId id="462" r:id="rId26"/>
    <p:sldId id="427" r:id="rId27"/>
    <p:sldId id="430" r:id="rId28"/>
    <p:sldId id="438" r:id="rId29"/>
    <p:sldId id="440" r:id="rId30"/>
    <p:sldId id="441" r:id="rId31"/>
    <p:sldId id="442" r:id="rId32"/>
    <p:sldId id="443" r:id="rId33"/>
    <p:sldId id="444" r:id="rId34"/>
    <p:sldId id="446" r:id="rId35"/>
    <p:sldId id="445" r:id="rId36"/>
    <p:sldId id="447" r:id="rId37"/>
    <p:sldId id="448" r:id="rId38"/>
    <p:sldId id="449" r:id="rId39"/>
    <p:sldId id="450" r:id="rId40"/>
    <p:sldId id="451" r:id="rId41"/>
    <p:sldId id="455" r:id="rId42"/>
    <p:sldId id="452" r:id="rId43"/>
    <p:sldId id="456" r:id="rId44"/>
    <p:sldId id="453" r:id="rId45"/>
    <p:sldId id="457" r:id="rId46"/>
    <p:sldId id="459" r:id="rId47"/>
    <p:sldId id="396" r:id="rId48"/>
    <p:sldId id="479" r:id="rId49"/>
    <p:sldId id="454" r:id="rId50"/>
  </p:sldIdLst>
  <p:sldSz cx="9144000" cy="6858000" type="screen4x3"/>
  <p:notesSz cx="9866313" cy="673576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000000"/>
    <a:srgbClr val="3300F0"/>
    <a:srgbClr val="DADED7"/>
    <a:srgbClr val="D7DBD3"/>
    <a:srgbClr val="F5F6F3"/>
    <a:srgbClr val="E4E5DC"/>
    <a:srgbClr val="DFE1D9"/>
    <a:srgbClr val="4F5047"/>
    <a:srgbClr val="EAE9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076" autoAdjust="0"/>
  </p:normalViewPr>
  <p:slideViewPr>
    <p:cSldViewPr snapToGrid="0">
      <p:cViewPr varScale="1">
        <p:scale>
          <a:sx n="116" d="100"/>
          <a:sy n="116" d="100"/>
        </p:scale>
        <p:origin x="1446" y="132"/>
      </p:cViewPr>
      <p:guideLst>
        <p:guide orient="horz" pos="2137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17" d="100"/>
          <a:sy n="117" d="100"/>
        </p:scale>
        <p:origin x="20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88628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455A23-F486-4562-8EA7-36DFBE1C2167}" type="datetimeFigureOut">
              <a:rPr lang="ko-KR" altLang="en-US" smtClean="0"/>
              <a:t>2024-03-10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88628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04B9E6-318C-40BE-A2B8-0A59940F12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16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88628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999555-4C6C-4900-9A12-F4B23660F8CB}" type="datetimeFigureOut">
              <a:rPr lang="ko-KR" altLang="en-US" smtClean="0"/>
              <a:t>2024-03-10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417888" y="841375"/>
            <a:ext cx="3030537" cy="2273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6632" y="3241586"/>
            <a:ext cx="7893050" cy="26522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88628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501305-8C7D-43D4-A953-0621B61048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780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01305-8C7D-43D4-A953-0621B61048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7016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819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721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119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1962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6229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5621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0332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960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0817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929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2303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5608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179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038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8358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3809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4519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5737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2407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7216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423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800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8767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2554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1728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8174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3105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8447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7312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1994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719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3368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0606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082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769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497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050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566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29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606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03615"/>
            <a:ext cx="9144000" cy="153369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6638"/>
            <a:ext cx="2271891" cy="731362"/>
          </a:xfrm>
          <a:prstGeom prst="rect">
            <a:avLst/>
          </a:prstGeom>
        </p:spPr>
      </p:pic>
      <p:sp>
        <p:nvSpPr>
          <p:cNvPr id="12" name="Rectangle 3"/>
          <p:cNvSpPr/>
          <p:nvPr userDrawn="1"/>
        </p:nvSpPr>
        <p:spPr>
          <a:xfrm>
            <a:off x="0" y="1903615"/>
            <a:ext cx="591936" cy="1533698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4" t="25193" r="45322" b="26206"/>
          <a:stretch/>
        </p:blipFill>
        <p:spPr>
          <a:xfrm>
            <a:off x="7504717" y="6216996"/>
            <a:ext cx="1577129" cy="56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625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B33BC-62FB-43CB-919F-EDF876B0D9C2}" type="datetimeFigureOut">
              <a:rPr lang="ko-KR" altLang="en-US" smtClean="0"/>
              <a:t>2024-03-10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20C98-2F22-4B69-B3FA-AA15BB10F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770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B33BC-62FB-43CB-919F-EDF876B0D9C2}" type="datetimeFigureOut">
              <a:rPr lang="ko-KR" altLang="en-US" smtClean="0"/>
              <a:t>2024-03-10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20C98-2F22-4B69-B3FA-AA15BB10F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7096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4B595-08E5-41AD-9875-71BB839532AA}" type="datetimeFigureOut">
              <a:rPr lang="ko-KR" altLang="en-US" smtClean="0"/>
              <a:t>2024-03-10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86D9E-327F-4B69-A64F-3FA60B60C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616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기초연구실의필요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xmlns="" id="{E6CD18C3-801B-4C5D-9C01-BB5BB346B3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8282" y="63649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25E1F-6FEB-4613-B157-88EDDAE47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22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625526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65000">
                <a:srgbClr val="4E4E4E"/>
              </a:gs>
              <a:gs pos="100000">
                <a:schemeClr val="bg1">
                  <a:lumMod val="6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8236"/>
            <a:ext cx="8079581" cy="489053"/>
          </a:xfr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2087" y="6267796"/>
            <a:ext cx="871913" cy="526729"/>
          </a:xfrm>
        </p:spPr>
        <p:txBody>
          <a:bodyPr/>
          <a:lstStyle>
            <a:lvl1pPr>
              <a:defRPr sz="2400" b="1">
                <a:ln>
                  <a:noFill/>
                </a:ln>
                <a:solidFill>
                  <a:schemeClr val="tx1">
                    <a:alpha val="20000"/>
                  </a:schemeClr>
                </a:solidFill>
              </a:defRPr>
            </a:lvl1pPr>
          </a:lstStyle>
          <a:p>
            <a:fld id="{24C20C98-2F22-4B69-B3FA-AA15BB10FC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" name="직사각형 9"/>
          <p:cNvSpPr/>
          <p:nvPr userDrawn="1"/>
        </p:nvSpPr>
        <p:spPr>
          <a:xfrm>
            <a:off x="0" y="623454"/>
            <a:ext cx="9144000" cy="9144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92069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711283" y="2868295"/>
            <a:ext cx="4414376" cy="1127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endParaRPr lang="en-US" altLang="ko-KR" sz="4000" dirty="0">
              <a:solidFill>
                <a:schemeClr val="bg1"/>
              </a:solidFill>
              <a:latin typeface="Noto Sans Korean Light" pitchFamily="34" charset="-127"/>
              <a:ea typeface="Noto Sans Korean Light" pitchFamily="34" charset="-127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5301884" y="3967246"/>
            <a:ext cx="3840000" cy="960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noFill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5304655" y="4061457"/>
            <a:ext cx="3840000" cy="96011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813518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/>
          <p:nvPr userDrawn="1"/>
        </p:nvSpPr>
        <p:spPr>
          <a:xfrm>
            <a:off x="6018414" y="0"/>
            <a:ext cx="3125585" cy="68580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직사각형 8"/>
          <p:cNvSpPr/>
          <p:nvPr userDrawn="1"/>
        </p:nvSpPr>
        <p:spPr>
          <a:xfrm>
            <a:off x="-1920000" y="4585158"/>
            <a:ext cx="3840000" cy="96011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070740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/>
          <p:nvPr userDrawn="1"/>
        </p:nvSpPr>
        <p:spPr>
          <a:xfrm>
            <a:off x="0" y="0"/>
            <a:ext cx="9143999" cy="68580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3"/>
          <p:cNvSpPr/>
          <p:nvPr userDrawn="1"/>
        </p:nvSpPr>
        <p:spPr>
          <a:xfrm>
            <a:off x="0" y="0"/>
            <a:ext cx="5324475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직사각형 13"/>
          <p:cNvSpPr/>
          <p:nvPr userDrawn="1"/>
        </p:nvSpPr>
        <p:spPr>
          <a:xfrm rot="2700000">
            <a:off x="2910862" y="1013306"/>
            <a:ext cx="4841904" cy="484190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56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/>
          <p:nvPr userDrawn="1"/>
        </p:nvSpPr>
        <p:spPr>
          <a:xfrm flipH="1">
            <a:off x="0" y="0"/>
            <a:ext cx="1612669" cy="68580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82205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B33BC-62FB-43CB-919F-EDF876B0D9C2}" type="datetimeFigureOut">
              <a:rPr lang="ko-KR" altLang="en-US" smtClean="0"/>
              <a:t>2024-03-10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20C98-2F22-4B69-B3FA-AA15BB10FC8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50B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7" name="내용 개체 틀 6"/>
          <p:cNvSpPr>
            <a:spLocks noGrp="1"/>
          </p:cNvSpPr>
          <p:nvPr>
            <p:ph sz="quarter" idx="13" hasCustomPrompt="1"/>
          </p:nvPr>
        </p:nvSpPr>
        <p:spPr>
          <a:xfrm>
            <a:off x="69056" y="145425"/>
            <a:ext cx="8434387" cy="496601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</p:spTree>
    <p:extLst>
      <p:ext uri="{BB962C8B-B14F-4D97-AF65-F5344CB8AC3E}">
        <p14:creationId xmlns:p14="http://schemas.microsoft.com/office/powerpoint/2010/main" val="2309883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B33BC-62FB-43CB-919F-EDF876B0D9C2}" type="datetimeFigureOut">
              <a:rPr lang="ko-KR" altLang="en-US" smtClean="0"/>
              <a:t>2024-03-10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24C20C98-2F22-4B69-B3FA-AA15BB10F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20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5909735"/>
            <a:ext cx="6922008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fld id="{244B33BC-62FB-43CB-919F-EDF876B0D9C2}" type="datetimeFigureOut">
              <a:rPr lang="ko-KR" altLang="en-US" smtClean="0"/>
              <a:t>2024-03-10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24C20C98-2F22-4B69-B3FA-AA15BB10F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784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919" y="499533"/>
            <a:ext cx="8079581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206" y="1993393"/>
            <a:ext cx="8065294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4350" y="6412447"/>
            <a:ext cx="30861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fld id="{244B33BC-62FB-43CB-919F-EDF876B0D9C2}" type="datetimeFigureOut">
              <a:rPr lang="ko-KR" altLang="en-US" smtClean="0"/>
              <a:t>2024-03-10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0" y="6554697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1193" y="5829748"/>
            <a:ext cx="219456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0" b="0">
                <a:ln>
                  <a:noFill/>
                </a:ln>
                <a:solidFill>
                  <a:schemeClr val="accent1">
                    <a:alpha val="20000"/>
                  </a:schemeClr>
                </a:solidFill>
                <a:latin typeface="+mj-lt"/>
              </a:defRPr>
            </a:lvl1pPr>
          </a:lstStyle>
          <a:p>
            <a:fld id="{24C20C98-2F22-4B69-B3FA-AA15BB10F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443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6" r:id="rId12"/>
    <p:sldLayoutId id="2147483687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8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74320" indent="-34290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1535185" y="1904302"/>
            <a:ext cx="7524925" cy="1513808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altLang="ko-KR" sz="4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LEAF Robotics</a:t>
            </a:r>
            <a:endParaRPr lang="ko-KR" altLang="en-US" sz="4000" baseline="30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Noto Sans Korean Light" pitchFamily="34" charset="-127"/>
              <a:cs typeface="Calibri" panose="020F0502020204030204" pitchFamily="34" charset="0"/>
            </a:endParaRPr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4228052" y="3578578"/>
            <a:ext cx="4783370" cy="200849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91440" indent="-91440" algn="l" defTabSz="914400" rtl="0" eaLnBrk="1" latinLnBrk="1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74320" indent="-342900" algn="l" defTabSz="914400" rtl="0" eaLnBrk="1" latinLnBrk="1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1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1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1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1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1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1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1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</a:pPr>
            <a:r>
              <a:rPr lang="en-US" altLang="ko-KR" sz="6400" spc="-12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Jae Hyeong Park</a:t>
            </a:r>
          </a:p>
          <a:p>
            <a:pPr algn="r">
              <a:lnSpc>
                <a:spcPct val="120000"/>
              </a:lnSpc>
              <a:spcBef>
                <a:spcPct val="0"/>
              </a:spcBef>
            </a:pPr>
            <a:r>
              <a:rPr lang="en-US" altLang="ko-KR" sz="3600" spc="-12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Combined Course </a:t>
            </a:r>
            <a:br>
              <a:rPr lang="en-US" altLang="ko-KR" sz="3600" spc="-12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</a:br>
            <a:r>
              <a:rPr lang="en-US" altLang="ko-KR" sz="3600" spc="-12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School of Mechanical Engineering,</a:t>
            </a:r>
            <a:br>
              <a:rPr lang="en-US" altLang="ko-KR" sz="3600" spc="-12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</a:br>
            <a:r>
              <a:rPr lang="en-US" altLang="ko-KR" sz="3600" spc="-12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Sungkyunkwan University</a:t>
            </a:r>
            <a:endParaRPr lang="en-US" altLang="ko-KR" sz="3600" spc="-12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Calibri" panose="020F0502020204030204" pitchFamily="34" charset="0"/>
              <a:ea typeface="Noto Sans Korean Light" pitchFamily="34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2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10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Indy7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Noto Sans Korean Light" pitchFamily="34" charset="-127"/>
              <a:cs typeface="Arial" panose="020B0604020202020204" pitchFamily="34" charset="0"/>
            </a:endParaRPr>
          </a:p>
        </p:txBody>
      </p:sp>
      <p:sp>
        <p:nvSpPr>
          <p:cNvPr id="7" name="AutoShape 2" descr="Top 10 Raspberry Pi 3 Cases (with fan, screen, ...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6340"/>
            <a:ext cx="9144000" cy="541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1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11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Indy7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Noto Sans Korean Light" pitchFamily="34" charset="-127"/>
              <a:cs typeface="Arial" panose="020B0604020202020204" pitchFamily="34" charset="0"/>
            </a:endParaRPr>
          </a:p>
        </p:txBody>
      </p:sp>
      <p:sp>
        <p:nvSpPr>
          <p:cNvPr id="7" name="AutoShape 2" descr="Top 10 Raspberry Pi 3 Cases (with fan, screen, ...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6" name="Picture 2" descr="https://jkros.org/xml/30013/JKROS_2021_v16n3_270_f0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111250"/>
            <a:ext cx="4054475" cy="399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75" y="5178425"/>
            <a:ext cx="87249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6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10166" y="858331"/>
            <a:ext cx="1617992" cy="1789474"/>
            <a:chOff x="2512019" y="3048855"/>
            <a:chExt cx="1617992" cy="1789474"/>
          </a:xfrm>
        </p:grpSpPr>
        <p:sp>
          <p:nvSpPr>
            <p:cNvPr id="32" name="직사각형 31"/>
            <p:cNvSpPr/>
            <p:nvPr/>
          </p:nvSpPr>
          <p:spPr>
            <a:xfrm>
              <a:off x="2803565" y="4191998"/>
              <a:ext cx="127167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b="1" dirty="0">
                  <a:latin typeface="+mj-lt"/>
                  <a:cs typeface="Arial" panose="020B0604020202020204" pitchFamily="34" charset="0"/>
                </a:rPr>
                <a:t>LEAF </a:t>
              </a:r>
              <a:r>
                <a:rPr lang="en-US" altLang="ko-KR" b="1" dirty="0" smtClean="0">
                  <a:latin typeface="+mj-lt"/>
                  <a:cs typeface="Arial" panose="020B0604020202020204" pitchFamily="34" charset="0"/>
                </a:rPr>
                <a:t>Core</a:t>
              </a:r>
              <a:endParaRPr lang="en-US" altLang="ko-KR" b="1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512019" y="3053757"/>
              <a:ext cx="1617992" cy="16906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4" name="Picture 2" descr="잎 - 무료 자연개 아이콘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75246">
              <a:off x="2603099" y="4405184"/>
              <a:ext cx="319420" cy="319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6" descr="Microcontroller Meticulous Line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7044" y="3048855"/>
              <a:ext cx="1417398" cy="1417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12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LEAF Core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Noto Sans Korean Light" pitchFamily="34" charset="-127"/>
              <a:cs typeface="Arial" panose="020B0604020202020204" pitchFamily="34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04281" y="4906096"/>
            <a:ext cx="1617992" cy="1722477"/>
            <a:chOff x="386702" y="5095877"/>
            <a:chExt cx="1617992" cy="1722477"/>
          </a:xfrm>
        </p:grpSpPr>
        <p:sp>
          <p:nvSpPr>
            <p:cNvPr id="50" name="직사각형 49"/>
            <p:cNvSpPr/>
            <p:nvPr/>
          </p:nvSpPr>
          <p:spPr>
            <a:xfrm>
              <a:off x="724540" y="6295134"/>
              <a:ext cx="94231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400" b="1" dirty="0" err="1" smtClean="0">
                  <a:latin typeface="+mj-lt"/>
                  <a:cs typeface="Arial" panose="020B0604020202020204" pitchFamily="34" charset="0"/>
                </a:rPr>
                <a:t>양액</a:t>
              </a:r>
              <a:r>
                <a:rPr lang="ko-KR" altLang="en-US" sz="1400" b="1" dirty="0" smtClean="0">
                  <a:latin typeface="+mj-lt"/>
                  <a:cs typeface="Arial" panose="020B0604020202020204" pitchFamily="34" charset="0"/>
                </a:rPr>
                <a:t> 순환</a:t>
              </a:r>
              <a:endParaRPr lang="en-US" altLang="ko-KR" b="1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86702" y="5095877"/>
              <a:ext cx="1617992" cy="16906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22" name="Picture 2" descr="펌프 - 무료 농업 및 원예개 아이콘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065" y="5282295"/>
              <a:ext cx="1079267" cy="1079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그룹 53"/>
          <p:cNvGrpSpPr/>
          <p:nvPr/>
        </p:nvGrpSpPr>
        <p:grpSpPr>
          <a:xfrm>
            <a:off x="4648934" y="2864437"/>
            <a:ext cx="1617992" cy="1722477"/>
            <a:chOff x="3801023" y="2863217"/>
            <a:chExt cx="1617992" cy="1722477"/>
          </a:xfrm>
        </p:grpSpPr>
        <p:sp>
          <p:nvSpPr>
            <p:cNvPr id="47" name="직사각형 46"/>
            <p:cNvSpPr/>
            <p:nvPr/>
          </p:nvSpPr>
          <p:spPr>
            <a:xfrm>
              <a:off x="4218040" y="4062474"/>
              <a:ext cx="78395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400" b="1" dirty="0" smtClean="0">
                  <a:latin typeface="+mj-lt"/>
                  <a:cs typeface="Arial" panose="020B0604020202020204" pitchFamily="34" charset="0"/>
                </a:rPr>
                <a:t>빛 조절</a:t>
              </a:r>
              <a:endParaRPr lang="en-US" altLang="ko-KR" b="1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3801023" y="2863217"/>
              <a:ext cx="1617992" cy="16906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24" name="Picture 4" descr="Led icon Royalty Free Vector Image - VectorStock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7" t="69863" r="72833" b="12500"/>
            <a:stretch/>
          </p:blipFill>
          <p:spPr bwMode="auto">
            <a:xfrm>
              <a:off x="4005304" y="3090725"/>
              <a:ext cx="1209430" cy="1028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직사각형 41"/>
          <p:cNvSpPr/>
          <p:nvPr/>
        </p:nvSpPr>
        <p:spPr>
          <a:xfrm>
            <a:off x="411172" y="4063694"/>
            <a:ext cx="12661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>
                <a:latin typeface="+mj-lt"/>
                <a:cs typeface="Arial" panose="020B0604020202020204" pitchFamily="34" charset="0"/>
              </a:rPr>
              <a:t>자동영양공급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35240" y="2864437"/>
            <a:ext cx="1617992" cy="1690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6" name="Picture 6" descr="pH 관리 - 내맘대로 가드닝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87"/>
          <a:stretch/>
        </p:blipFill>
        <p:spPr bwMode="auto">
          <a:xfrm>
            <a:off x="428452" y="3093442"/>
            <a:ext cx="1215004" cy="103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" name="그룹 60"/>
          <p:cNvGrpSpPr/>
          <p:nvPr/>
        </p:nvGrpSpPr>
        <p:grpSpPr>
          <a:xfrm>
            <a:off x="4648934" y="4885610"/>
            <a:ext cx="1617992" cy="1719302"/>
            <a:chOff x="3797023" y="4720457"/>
            <a:chExt cx="1617992" cy="1719302"/>
          </a:xfrm>
        </p:grpSpPr>
        <p:pic>
          <p:nvPicPr>
            <p:cNvPr id="55" name="Picture 4" descr="Led icon Royalty Free Vector Image - VectorStock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3" t="48519" r="50487" b="33844"/>
            <a:stretch/>
          </p:blipFill>
          <p:spPr bwMode="auto">
            <a:xfrm>
              <a:off x="4001304" y="4969551"/>
              <a:ext cx="1209430" cy="1028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직사각형 56"/>
            <p:cNvSpPr/>
            <p:nvPr/>
          </p:nvSpPr>
          <p:spPr>
            <a:xfrm>
              <a:off x="4109482" y="5916539"/>
              <a:ext cx="120897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400" b="1" dirty="0" smtClean="0">
                  <a:latin typeface="+mj-lt"/>
                  <a:cs typeface="Arial" panose="020B0604020202020204" pitchFamily="34" charset="0"/>
                </a:rPr>
                <a:t>에너지 관리</a:t>
              </a:r>
              <a:endParaRPr lang="en-US" altLang="ko-KR" b="1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797023" y="4720457"/>
              <a:ext cx="1617992" cy="16906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5" name="직사각형 64"/>
          <p:cNvSpPr/>
          <p:nvPr/>
        </p:nvSpPr>
        <p:spPr>
          <a:xfrm>
            <a:off x="2046444" y="2830335"/>
            <a:ext cx="15159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 err="1" smtClean="0">
                <a:latin typeface="+mj-lt"/>
                <a:cs typeface="Arial" panose="020B0604020202020204" pitchFamily="34" charset="0"/>
              </a:rPr>
              <a:t>도징펌프</a:t>
            </a:r>
            <a:r>
              <a:rPr lang="ko-KR" altLang="en-US" sz="1400" b="1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A/B/C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2026554" y="4873094"/>
            <a:ext cx="12661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smtClean="0">
                <a:latin typeface="+mj-lt"/>
                <a:cs typeface="Arial" panose="020B0604020202020204" pitchFamily="34" charset="0"/>
              </a:rPr>
              <a:t>순환모터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2029423" y="5370537"/>
            <a:ext cx="12661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 smtClean="0">
                <a:latin typeface="+mj-lt"/>
                <a:cs typeface="Arial" panose="020B0604020202020204" pitchFamily="34" charset="0"/>
              </a:rPr>
              <a:t>수위센서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026554" y="3328494"/>
            <a:ext cx="12661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 err="1" smtClean="0">
                <a:latin typeface="+mj-lt"/>
                <a:cs typeface="Arial" panose="020B0604020202020204" pitchFamily="34" charset="0"/>
              </a:rPr>
              <a:t>교반모터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2026554" y="3839184"/>
            <a:ext cx="12661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EC/ pH </a:t>
            </a:r>
            <a:r>
              <a:rPr lang="ko-KR" altLang="en-US" sz="1400" b="1" smtClean="0">
                <a:latin typeface="+mj-lt"/>
                <a:cs typeface="Arial" panose="020B0604020202020204" pitchFamily="34" charset="0"/>
              </a:rPr>
              <a:t>센서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465010" y="2859688"/>
            <a:ext cx="12661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LED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5010" y="3186560"/>
            <a:ext cx="12661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Bh1750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82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4281" y="858330"/>
            <a:ext cx="1617992" cy="1722477"/>
            <a:chOff x="235240" y="2864437"/>
            <a:chExt cx="1617992" cy="1722477"/>
          </a:xfrm>
        </p:grpSpPr>
        <p:sp>
          <p:nvSpPr>
            <p:cNvPr id="42" name="직사각형 41"/>
            <p:cNvSpPr/>
            <p:nvPr/>
          </p:nvSpPr>
          <p:spPr>
            <a:xfrm>
              <a:off x="411172" y="4063694"/>
              <a:ext cx="126612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400" b="1" dirty="0">
                  <a:latin typeface="+mj-lt"/>
                  <a:cs typeface="Arial" panose="020B0604020202020204" pitchFamily="34" charset="0"/>
                </a:rPr>
                <a:t>자동영양공급</a:t>
              </a:r>
              <a:endParaRPr lang="en-US" altLang="ko-KR" b="1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235240" y="2864437"/>
              <a:ext cx="1617992" cy="16906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26" name="Picture 6" descr="pH 관리 - 내맘대로 가드닝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087"/>
            <a:stretch/>
          </p:blipFill>
          <p:spPr bwMode="auto">
            <a:xfrm>
              <a:off x="428452" y="3093442"/>
              <a:ext cx="1215004" cy="1031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13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LEAF Core - Nutrient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Noto Sans Korean Light" pitchFamily="34" charset="-127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317" y="3083830"/>
            <a:ext cx="4615427" cy="137133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035375" y="877049"/>
            <a:ext cx="15159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 err="1" smtClean="0">
                <a:latin typeface="+mj-lt"/>
                <a:cs typeface="Arial" panose="020B0604020202020204" pitchFamily="34" charset="0"/>
              </a:rPr>
              <a:t>도징펌프</a:t>
            </a:r>
            <a:r>
              <a:rPr lang="ko-KR" altLang="en-US" sz="1400" b="1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A/B/C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15485" y="1375208"/>
            <a:ext cx="12661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 err="1" smtClean="0">
                <a:latin typeface="+mj-lt"/>
                <a:cs typeface="Arial" panose="020B0604020202020204" pitchFamily="34" charset="0"/>
              </a:rPr>
              <a:t>교반모터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15485" y="1885898"/>
            <a:ext cx="12661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EC/ pH </a:t>
            </a:r>
            <a:r>
              <a:rPr lang="ko-KR" altLang="en-US" sz="1400" b="1" smtClean="0">
                <a:latin typeface="+mj-lt"/>
                <a:cs typeface="Arial" panose="020B0604020202020204" pitchFamily="34" charset="0"/>
              </a:rPr>
              <a:t>센서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00103" y="3184709"/>
            <a:ext cx="15159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 err="1" smtClean="0">
                <a:latin typeface="+mj-lt"/>
                <a:cs typeface="Arial" panose="020B0604020202020204" pitchFamily="34" charset="0"/>
              </a:rPr>
              <a:t>도징펌프</a:t>
            </a:r>
            <a:r>
              <a:rPr lang="ko-KR" altLang="en-US" sz="1400" b="1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A/B/C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80213" y="3682868"/>
            <a:ext cx="12661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 err="1" smtClean="0">
                <a:latin typeface="+mj-lt"/>
                <a:cs typeface="Arial" panose="020B0604020202020204" pitchFamily="34" charset="0"/>
              </a:rPr>
              <a:t>교반모터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80213" y="4193558"/>
            <a:ext cx="12661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EC </a:t>
            </a:r>
            <a:r>
              <a:rPr lang="ko-KR" altLang="en-US" sz="1400" b="1" smtClean="0">
                <a:latin typeface="+mj-lt"/>
                <a:cs typeface="Arial" panose="020B0604020202020204" pitchFamily="34" charset="0"/>
              </a:rPr>
              <a:t>센서</a:t>
            </a:r>
            <a:endParaRPr lang="en-US" altLang="ko-KR" sz="1400" b="1" dirty="0" smtClean="0">
              <a:latin typeface="+mj-lt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pH </a:t>
            </a:r>
            <a:r>
              <a:rPr lang="ko-KR" altLang="en-US" sz="1400" b="1" smtClean="0">
                <a:latin typeface="+mj-lt"/>
                <a:cs typeface="Arial" panose="020B0604020202020204" pitchFamily="34" charset="0"/>
              </a:rPr>
              <a:t>센서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22273" y="4455168"/>
            <a:ext cx="8066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910840" y="3184709"/>
            <a:ext cx="2476500" cy="2255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모두 구매 요망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94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14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:a16="http://schemas.microsoft.com/office/drawing/2014/main" xmlns="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LEAF Core - Circulation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Noto Sans Korean Light" pitchFamily="34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32" y="5111983"/>
            <a:ext cx="4669936" cy="142653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2995259" y="791386"/>
            <a:ext cx="3153483" cy="1800245"/>
            <a:chOff x="204894" y="791386"/>
            <a:chExt cx="3153483" cy="1800245"/>
          </a:xfrm>
        </p:grpSpPr>
        <p:grpSp>
          <p:nvGrpSpPr>
            <p:cNvPr id="9" name="그룹 8"/>
            <p:cNvGrpSpPr/>
            <p:nvPr/>
          </p:nvGrpSpPr>
          <p:grpSpPr>
            <a:xfrm>
              <a:off x="204894" y="869154"/>
              <a:ext cx="1617992" cy="1722477"/>
              <a:chOff x="386702" y="5095877"/>
              <a:chExt cx="1617992" cy="1722477"/>
            </a:xfrm>
          </p:grpSpPr>
          <p:sp>
            <p:nvSpPr>
              <p:cNvPr id="50" name="직사각형 49"/>
              <p:cNvSpPr/>
              <p:nvPr/>
            </p:nvSpPr>
            <p:spPr>
              <a:xfrm>
                <a:off x="724540" y="6295134"/>
                <a:ext cx="94231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ko-KR" altLang="en-US" sz="1400" b="1" dirty="0" err="1" smtClean="0">
                    <a:latin typeface="+mj-lt"/>
                    <a:cs typeface="Arial" panose="020B0604020202020204" pitchFamily="34" charset="0"/>
                  </a:rPr>
                  <a:t>양액</a:t>
                </a:r>
                <a:r>
                  <a:rPr lang="ko-KR" altLang="en-US" sz="1400" b="1" dirty="0" smtClean="0">
                    <a:latin typeface="+mj-lt"/>
                    <a:cs typeface="Arial" panose="020B0604020202020204" pitchFamily="34" charset="0"/>
                  </a:rPr>
                  <a:t> 순환</a:t>
                </a:r>
                <a:endParaRPr lang="en-US" altLang="ko-KR" b="1" dirty="0">
                  <a:latin typeface="+mj-lt"/>
                  <a:cs typeface="Arial" panose="020B0604020202020204" pitchFamily="34" charset="0"/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386702" y="5095877"/>
                <a:ext cx="1617992" cy="169068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122" name="Picture 2" descr="펌프 - 무료 농업 및 원예개 아이콘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6065" y="5282295"/>
                <a:ext cx="1079267" cy="10792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직사각형 9"/>
            <p:cNvSpPr/>
            <p:nvPr/>
          </p:nvSpPr>
          <p:spPr>
            <a:xfrm>
              <a:off x="2092249" y="791386"/>
              <a:ext cx="126612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400" b="1" smtClean="0">
                  <a:latin typeface="+mj-lt"/>
                  <a:cs typeface="Arial" panose="020B0604020202020204" pitchFamily="34" charset="0"/>
                </a:rPr>
                <a:t>순환모터</a:t>
              </a:r>
              <a:endParaRPr lang="en-US" altLang="ko-KR" b="1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92249" y="1545191"/>
              <a:ext cx="126612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400" b="1" dirty="0" smtClean="0">
                  <a:latin typeface="+mj-lt"/>
                  <a:cs typeface="Arial" panose="020B0604020202020204" pitchFamily="34" charset="0"/>
                </a:rPr>
                <a:t>수위센서</a:t>
              </a:r>
              <a:endParaRPr lang="en-US" altLang="ko-KR" b="1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092249" y="1168289"/>
              <a:ext cx="1266128" cy="4628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400" b="1" dirty="0" smtClean="0">
                  <a:latin typeface="+mj-lt"/>
                  <a:cs typeface="Arial" panose="020B0604020202020204" pitchFamily="34" charset="0"/>
                </a:rPr>
                <a:t>SSR</a:t>
              </a:r>
              <a:endParaRPr lang="en-US" altLang="ko-KR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10166" y="858331"/>
            <a:ext cx="1617992" cy="1789474"/>
            <a:chOff x="2512019" y="3048855"/>
            <a:chExt cx="1617992" cy="1789474"/>
          </a:xfrm>
        </p:grpSpPr>
        <p:sp>
          <p:nvSpPr>
            <p:cNvPr id="21" name="직사각형 20"/>
            <p:cNvSpPr/>
            <p:nvPr/>
          </p:nvSpPr>
          <p:spPr>
            <a:xfrm>
              <a:off x="2803565" y="4191998"/>
              <a:ext cx="127167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b="1" dirty="0">
                  <a:latin typeface="+mj-lt"/>
                  <a:cs typeface="Arial" panose="020B0604020202020204" pitchFamily="34" charset="0"/>
                </a:rPr>
                <a:t>LEAF </a:t>
              </a:r>
              <a:r>
                <a:rPr lang="en-US" altLang="ko-KR" b="1" dirty="0" smtClean="0">
                  <a:latin typeface="+mj-lt"/>
                  <a:cs typeface="Arial" panose="020B0604020202020204" pitchFamily="34" charset="0"/>
                </a:rPr>
                <a:t>Core</a:t>
              </a:r>
              <a:endParaRPr lang="en-US" altLang="ko-KR" b="1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512019" y="3053757"/>
              <a:ext cx="1617992" cy="16906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Picture 2" descr="잎 - 무료 자연개 아이콘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75246">
              <a:off x="2603099" y="4405184"/>
              <a:ext cx="319420" cy="319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Microcontroller Meticulous Line icon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7044" y="3048855"/>
              <a:ext cx="1417398" cy="1417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" name="직선 연결선 4"/>
          <p:cNvCxnSpPr>
            <a:stCxn id="22" idx="3"/>
            <a:endCxn id="51" idx="1"/>
          </p:cNvCxnSpPr>
          <p:nvPr/>
        </p:nvCxnSpPr>
        <p:spPr>
          <a:xfrm>
            <a:off x="1828158" y="1708577"/>
            <a:ext cx="1167101" cy="5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686670" y="3434008"/>
            <a:ext cx="512357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 smtClean="0">
                <a:latin typeface="+mj-lt"/>
                <a:cs typeface="Arial" panose="020B0604020202020204" pitchFamily="34" charset="0"/>
              </a:rPr>
              <a:t>순환모터는 외부전원</a:t>
            </a:r>
            <a:endParaRPr lang="en-US" altLang="ko-KR" sz="1400" b="1" dirty="0" smtClean="0">
              <a:latin typeface="+mj-lt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SSR</a:t>
            </a:r>
            <a:r>
              <a:rPr lang="ko-KR" altLang="en-US" sz="1400" b="1"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: 1CH – Low level trigger 5V – on/off</a:t>
            </a:r>
            <a:r>
              <a:rPr lang="ko-KR" altLang="en-US" sz="1400" b="1" smtClean="0">
                <a:latin typeface="+mj-lt"/>
                <a:cs typeface="Arial" panose="020B0604020202020204" pitchFamily="34" charset="0"/>
              </a:rPr>
              <a:t>가능 </a:t>
            </a: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PWM</a:t>
            </a:r>
            <a:r>
              <a:rPr lang="ko-KR" altLang="en-US" sz="1400" b="1" smtClean="0">
                <a:latin typeface="+mj-lt"/>
                <a:cs typeface="Arial" panose="020B0604020202020204" pitchFamily="34" charset="0"/>
              </a:rPr>
              <a:t>에는 부적합</a:t>
            </a:r>
            <a:endParaRPr lang="en-US" altLang="ko-KR" sz="1400" b="1" dirty="0" smtClean="0">
              <a:latin typeface="+mj-lt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ko-KR" altLang="en-US" sz="1400" b="1" dirty="0" smtClean="0">
                <a:latin typeface="+mj-lt"/>
                <a:cs typeface="Arial" panose="020B0604020202020204" pitchFamily="34" charset="0"/>
              </a:rPr>
              <a:t>수위 센서 </a:t>
            </a: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– A0</a:t>
            </a:r>
          </a:p>
        </p:txBody>
      </p:sp>
    </p:spTree>
    <p:extLst>
      <p:ext uri="{BB962C8B-B14F-4D97-AF65-F5344CB8AC3E}">
        <p14:creationId xmlns:p14="http://schemas.microsoft.com/office/powerpoint/2010/main" val="148740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211708" y="856346"/>
            <a:ext cx="1617992" cy="1722477"/>
            <a:chOff x="3801023" y="2863217"/>
            <a:chExt cx="1617992" cy="1722477"/>
          </a:xfrm>
        </p:grpSpPr>
        <p:sp>
          <p:nvSpPr>
            <p:cNvPr id="47" name="직사각형 46"/>
            <p:cNvSpPr/>
            <p:nvPr/>
          </p:nvSpPr>
          <p:spPr>
            <a:xfrm>
              <a:off x="4218040" y="4062474"/>
              <a:ext cx="78395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400" b="1" dirty="0" smtClean="0">
                  <a:latin typeface="+mj-lt"/>
                  <a:cs typeface="Arial" panose="020B0604020202020204" pitchFamily="34" charset="0"/>
                </a:rPr>
                <a:t>빛 조절</a:t>
              </a:r>
              <a:endParaRPr lang="en-US" altLang="ko-KR" b="1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3801023" y="2863217"/>
              <a:ext cx="1617992" cy="16906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24" name="Picture 4" descr="Led icon Royalty Free Vector Image - VectorStock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7" t="69863" r="72833" b="12500"/>
            <a:stretch/>
          </p:blipFill>
          <p:spPr bwMode="auto">
            <a:xfrm>
              <a:off x="4005304" y="3090725"/>
              <a:ext cx="1209430" cy="1028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15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:a16="http://schemas.microsoft.com/office/drawing/2014/main" xmlns="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LEAF Core - LED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Noto Sans Korean Light" pitchFamily="34" charset="-127"/>
              <a:cs typeface="Arial" panose="020B0604020202020204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4379" y="1342338"/>
            <a:ext cx="5212619" cy="142653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2251150" y="822244"/>
            <a:ext cx="12661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LED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17033" y="3257172"/>
            <a:ext cx="26167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LED : </a:t>
            </a:r>
            <a:r>
              <a:rPr lang="ko-KR" altLang="en-US" sz="1400" b="1" smtClean="0">
                <a:latin typeface="+mj-lt"/>
                <a:cs typeface="Arial" panose="020B0604020202020204" pitchFamily="34" charset="0"/>
              </a:rPr>
              <a:t>식물등 구매완료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17033" y="3935521"/>
            <a:ext cx="2616771" cy="462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MOSFET : </a:t>
            </a:r>
            <a:r>
              <a:rPr lang="ko-KR" altLang="en-US" sz="1400" b="1" smtClean="0">
                <a:latin typeface="+mj-lt"/>
                <a:cs typeface="Arial" panose="020B0604020202020204" pitchFamily="34" charset="0"/>
              </a:rPr>
              <a:t>구매 필 전력 맞춰서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3912" y="3645886"/>
            <a:ext cx="249555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그룹 60"/>
          <p:cNvGrpSpPr/>
          <p:nvPr/>
        </p:nvGrpSpPr>
        <p:grpSpPr>
          <a:xfrm>
            <a:off x="209043" y="864536"/>
            <a:ext cx="1617992" cy="1719302"/>
            <a:chOff x="3797023" y="4720457"/>
            <a:chExt cx="1617992" cy="1719302"/>
          </a:xfrm>
        </p:grpSpPr>
        <p:pic>
          <p:nvPicPr>
            <p:cNvPr id="55" name="Picture 4" descr="Led icon Royalty Free Vector Image - VectorStock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3" t="48519" r="50487" b="33844"/>
            <a:stretch/>
          </p:blipFill>
          <p:spPr bwMode="auto">
            <a:xfrm>
              <a:off x="4001304" y="4969551"/>
              <a:ext cx="1209430" cy="1028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직사각형 56"/>
            <p:cNvSpPr/>
            <p:nvPr/>
          </p:nvSpPr>
          <p:spPr>
            <a:xfrm>
              <a:off x="4109482" y="5916539"/>
              <a:ext cx="120897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400" b="1" dirty="0" smtClean="0">
                  <a:latin typeface="+mj-lt"/>
                  <a:cs typeface="Arial" panose="020B0604020202020204" pitchFamily="34" charset="0"/>
                </a:rPr>
                <a:t>에너지 관리</a:t>
              </a:r>
              <a:endParaRPr lang="en-US" altLang="ko-KR" b="1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797023" y="4720457"/>
              <a:ext cx="1617992" cy="16906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16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:a16="http://schemas.microsoft.com/office/drawing/2014/main" xmlns="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LEAF Core – Energy saving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Noto Sans Korean Light" pitchFamily="34" charset="-127"/>
              <a:cs typeface="Arial" panose="020B0604020202020204" pitchFamily="34" charset="0"/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0030" y="2684804"/>
            <a:ext cx="5748696" cy="3956724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9175" y="874830"/>
            <a:ext cx="4478000" cy="150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0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09043" y="864536"/>
            <a:ext cx="1617992" cy="1690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22509" y="2002777"/>
            <a:ext cx="12716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>
                <a:latin typeface="+mj-lt"/>
                <a:cs typeface="Arial" panose="020B0604020202020204" pitchFamily="34" charset="0"/>
              </a:rPr>
              <a:t>LEAF </a:t>
            </a:r>
            <a:r>
              <a:rPr lang="en-US" altLang="ko-KR" b="1" dirty="0" smtClean="0">
                <a:latin typeface="+mj-lt"/>
                <a:cs typeface="Arial" panose="020B0604020202020204" pitchFamily="34" charset="0"/>
              </a:rPr>
              <a:t>Feel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3" name="Picture 2" descr="잎 - 무료 자연개 아이콘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75246">
            <a:off x="422043" y="2215963"/>
            <a:ext cx="319420" cy="31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Water Temperature Indicator Silhouette and Line Icon Set. Mercury  Thermometer and Water Drop Black Pictogram. Temperature and Humidity Level  Sign Collection. Isolated Vector Illustration. 23211604 Vector Art at  Vecteezy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94" t="22026" r="10580" b="22930"/>
          <a:stretch/>
        </p:blipFill>
        <p:spPr bwMode="auto">
          <a:xfrm>
            <a:off x="477253" y="1023199"/>
            <a:ext cx="1020565" cy="111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17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LEAF Feel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Noto Sans Korean Light" pitchFamily="34" charset="-127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591721" y="850340"/>
            <a:ext cx="1617992" cy="1690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6872" y="1109976"/>
            <a:ext cx="1285747" cy="956011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2716242" y="2054723"/>
            <a:ext cx="14287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err="1" smtClean="0">
                <a:latin typeface="+mj-lt"/>
                <a:cs typeface="Arial" panose="020B0604020202020204" pitchFamily="34" charset="0"/>
              </a:rPr>
              <a:t>Wesmos</a:t>
            </a: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 D1 mini</a:t>
            </a:r>
            <a:endParaRPr lang="en-US" altLang="ko-KR" sz="1400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6616" y="1012449"/>
            <a:ext cx="1193959" cy="1153163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6244599" y="850340"/>
            <a:ext cx="1617992" cy="1690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745586" y="2054723"/>
            <a:ext cx="616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OLED</a:t>
            </a:r>
            <a:endParaRPr lang="en-US" altLang="ko-KR" sz="1400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418160" y="850340"/>
            <a:ext cx="1617992" cy="1690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4870341" y="2054723"/>
            <a:ext cx="6636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DHT22</a:t>
            </a:r>
            <a:endParaRPr lang="en-US" altLang="ko-KR" sz="1400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2071" y="1088521"/>
            <a:ext cx="1291927" cy="105636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2493506" y="766763"/>
            <a:ext cx="5497197" cy="1887108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/>
          <p:cNvCxnSpPr>
            <a:stCxn id="9" idx="3"/>
            <a:endCxn id="46" idx="1"/>
          </p:cNvCxnSpPr>
          <p:nvPr/>
        </p:nvCxnSpPr>
        <p:spPr>
          <a:xfrm>
            <a:off x="1827035" y="1709880"/>
            <a:ext cx="666471" cy="4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96" name="그룹 4095"/>
          <p:cNvGrpSpPr/>
          <p:nvPr/>
        </p:nvGrpSpPr>
        <p:grpSpPr>
          <a:xfrm>
            <a:off x="1951970" y="2911331"/>
            <a:ext cx="5698268" cy="2315930"/>
            <a:chOff x="1663337" y="3544145"/>
            <a:chExt cx="5698268" cy="2315930"/>
          </a:xfrm>
        </p:grpSpPr>
        <p:sp>
          <p:nvSpPr>
            <p:cNvPr id="56" name="직사각형 55"/>
            <p:cNvSpPr/>
            <p:nvPr/>
          </p:nvSpPr>
          <p:spPr>
            <a:xfrm>
              <a:off x="6231230" y="4130678"/>
              <a:ext cx="1130375" cy="3570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000" b="1" dirty="0" smtClean="0">
                  <a:latin typeface="+mj-lt"/>
                  <a:cs typeface="Arial" panose="020B0604020202020204" pitchFamily="34" charset="0"/>
                </a:rPr>
                <a:t>OLED SCL</a:t>
              </a:r>
              <a:endParaRPr lang="en-US" altLang="ko-KR" sz="1000" b="1" dirty="0">
                <a:latin typeface="+mj-lt"/>
                <a:cs typeface="Arial" panose="020B0604020202020204" pitchFamily="34" charset="0"/>
              </a:endParaRPr>
            </a:p>
          </p:txBody>
        </p:sp>
        <p:pic>
          <p:nvPicPr>
            <p:cNvPr id="4098" name="Picture 2" descr="ESP8266 Pinout Reference: Which GPIO pins should you use? | Random Nerd  Tutorials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3337" y="3544145"/>
              <a:ext cx="4574281" cy="231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직사각형 70"/>
            <p:cNvSpPr/>
            <p:nvPr/>
          </p:nvSpPr>
          <p:spPr>
            <a:xfrm>
              <a:off x="6231230" y="4674122"/>
              <a:ext cx="113037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000" b="1" dirty="0" smtClean="0">
                  <a:latin typeface="+mj-lt"/>
                  <a:cs typeface="Arial" panose="020B0604020202020204" pitchFamily="34" charset="0"/>
                </a:rPr>
                <a:t>DHT 22 pin </a:t>
              </a:r>
              <a:endParaRPr lang="en-US" altLang="ko-KR" sz="1000" b="1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6231230" y="4309188"/>
              <a:ext cx="113037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000" b="1" dirty="0" smtClean="0">
                  <a:latin typeface="+mj-lt"/>
                  <a:cs typeface="Arial" panose="020B0604020202020204" pitchFamily="34" charset="0"/>
                </a:rPr>
                <a:t>OLED SDA</a:t>
              </a:r>
              <a:endParaRPr lang="en-US" altLang="ko-KR" sz="10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75" name="직사각형 74"/>
          <p:cNvSpPr/>
          <p:nvPr/>
        </p:nvSpPr>
        <p:spPr>
          <a:xfrm>
            <a:off x="143055" y="5249119"/>
            <a:ext cx="31716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>
                <a:latin typeface="+mj-lt"/>
                <a:cs typeface="Arial" panose="020B0604020202020204" pitchFamily="34" charset="0"/>
              </a:rPr>
              <a:t>LEAF </a:t>
            </a:r>
            <a:r>
              <a:rPr lang="en-US" altLang="ko-KR" b="1" dirty="0" smtClean="0">
                <a:latin typeface="+mj-lt"/>
                <a:cs typeface="Arial" panose="020B0604020202020204" pitchFamily="34" charset="0"/>
              </a:rPr>
              <a:t>Feel v1 : no battery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79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09043" y="864536"/>
            <a:ext cx="1617992" cy="1690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22509" y="2002777"/>
            <a:ext cx="12716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>
                <a:latin typeface="+mj-lt"/>
                <a:cs typeface="Arial" panose="020B0604020202020204" pitchFamily="34" charset="0"/>
              </a:rPr>
              <a:t>LEAF </a:t>
            </a:r>
            <a:r>
              <a:rPr lang="en-US" altLang="ko-KR" b="1" dirty="0" smtClean="0">
                <a:latin typeface="+mj-lt"/>
                <a:cs typeface="Arial" panose="020B0604020202020204" pitchFamily="34" charset="0"/>
              </a:rPr>
              <a:t>Feel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3" name="Picture 2" descr="잎 - 무료 자연개 아이콘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75246">
            <a:off x="422043" y="2215963"/>
            <a:ext cx="319420" cy="31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Water Temperature Indicator Silhouette and Line Icon Set. Mercury  Thermometer and Water Drop Black Pictogram. Temperature and Humidity Level  Sign Collection. Isolated Vector Illustration. 23211604 Vector Art at  Vecteezy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94" t="22026" r="10580" b="22930"/>
          <a:stretch/>
        </p:blipFill>
        <p:spPr bwMode="auto">
          <a:xfrm>
            <a:off x="477253" y="1023199"/>
            <a:ext cx="1020565" cy="111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18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LEAF Feel (cont’d)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Noto Sans Korean Light" pitchFamily="34" charset="-127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591721" y="850340"/>
            <a:ext cx="1617992" cy="1690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6872" y="1109976"/>
            <a:ext cx="1285747" cy="956011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2716242" y="2054723"/>
            <a:ext cx="14287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err="1" smtClean="0">
                <a:latin typeface="+mj-lt"/>
                <a:cs typeface="Arial" panose="020B0604020202020204" pitchFamily="34" charset="0"/>
              </a:rPr>
              <a:t>Wesmos</a:t>
            </a: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 D1 mini</a:t>
            </a:r>
            <a:endParaRPr lang="en-US" altLang="ko-KR" sz="1400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6616" y="1012449"/>
            <a:ext cx="1193959" cy="1153163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6244599" y="850340"/>
            <a:ext cx="1617992" cy="1690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745586" y="2054723"/>
            <a:ext cx="616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OLED</a:t>
            </a:r>
            <a:endParaRPr lang="en-US" altLang="ko-KR" sz="1400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418160" y="850340"/>
            <a:ext cx="1617992" cy="1690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4870341" y="2054723"/>
            <a:ext cx="6636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DHT22</a:t>
            </a:r>
            <a:endParaRPr lang="en-US" altLang="ko-KR" sz="1400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2071" y="1088521"/>
            <a:ext cx="1291927" cy="105636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2493506" y="766763"/>
            <a:ext cx="5497197" cy="1887108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/>
          <p:cNvCxnSpPr>
            <a:stCxn id="9" idx="3"/>
            <a:endCxn id="46" idx="1"/>
          </p:cNvCxnSpPr>
          <p:nvPr/>
        </p:nvCxnSpPr>
        <p:spPr>
          <a:xfrm>
            <a:off x="1827035" y="1709880"/>
            <a:ext cx="666471" cy="4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72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06993" y="863556"/>
            <a:ext cx="1631803" cy="1784572"/>
            <a:chOff x="7324363" y="2224318"/>
            <a:chExt cx="1631803" cy="1784572"/>
          </a:xfrm>
        </p:grpSpPr>
        <p:sp>
          <p:nvSpPr>
            <p:cNvPr id="13" name="직사각형 12"/>
            <p:cNvSpPr/>
            <p:nvPr/>
          </p:nvSpPr>
          <p:spPr>
            <a:xfrm>
              <a:off x="7324363" y="2224318"/>
              <a:ext cx="1617992" cy="16906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7484023" y="3362559"/>
              <a:ext cx="1472143" cy="646331"/>
              <a:chOff x="7415443" y="3362559"/>
              <a:chExt cx="1472143" cy="646331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7615909" y="3362559"/>
                <a:ext cx="127167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b="1" dirty="0">
                    <a:latin typeface="+mj-lt"/>
                    <a:cs typeface="Arial" panose="020B0604020202020204" pitchFamily="34" charset="0"/>
                  </a:rPr>
                  <a:t>LEAF </a:t>
                </a:r>
                <a:r>
                  <a:rPr lang="en-US" altLang="ko-KR" b="1" dirty="0" smtClean="0">
                    <a:latin typeface="+mj-lt"/>
                    <a:cs typeface="Arial" panose="020B0604020202020204" pitchFamily="34" charset="0"/>
                  </a:rPr>
                  <a:t>Eyes</a:t>
                </a:r>
                <a:endParaRPr lang="en-US" altLang="ko-KR" b="1" dirty="0">
                  <a:latin typeface="+mj-lt"/>
                  <a:cs typeface="Arial" panose="020B0604020202020204" pitchFamily="34" charset="0"/>
                </a:endParaRPr>
              </a:p>
            </p:txBody>
          </p:sp>
          <p:pic>
            <p:nvPicPr>
              <p:cNvPr id="17" name="Picture 2" descr="잎 - 무료 자연개 아이콘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575246">
                <a:off x="7415443" y="3575745"/>
                <a:ext cx="319420" cy="3194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5" name="Picture 10" descr="Eye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2621" y="2351257"/>
              <a:ext cx="1199433" cy="1199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19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LEAF Eyes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Noto Sans Korean Light" pitchFamily="34" charset="-127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562" y="895434"/>
            <a:ext cx="5724525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1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6AED297-88B1-4498-96D5-5591461BB898}"/>
              </a:ext>
            </a:extLst>
          </p:cNvPr>
          <p:cNvSpPr txBox="1"/>
          <p:nvPr/>
        </p:nvSpPr>
        <p:spPr>
          <a:xfrm>
            <a:off x="4967416" y="2670718"/>
            <a:ext cx="4176585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400" b="1" spc="-12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Elephant Robotics</a:t>
            </a:r>
            <a:endParaRPr lang="ko-KR" altLang="en-US" sz="4400" b="1" spc="-120">
              <a:ln>
                <a:solidFill>
                  <a:schemeClr val="tx1">
                    <a:alpha val="0"/>
                  </a:schemeClr>
                </a:solidFill>
              </a:ln>
              <a:latin typeface="Calibri" panose="020F0502020204030204" pitchFamily="34" charset="0"/>
              <a:ea typeface="Noto Sans Korean Light" pitchFamily="34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04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02058" y="863556"/>
            <a:ext cx="1737728" cy="1784572"/>
            <a:chOff x="6357895" y="4399328"/>
            <a:chExt cx="1737728" cy="1784572"/>
          </a:xfrm>
        </p:grpSpPr>
        <p:sp>
          <p:nvSpPr>
            <p:cNvPr id="12" name="직사각형 11"/>
            <p:cNvSpPr/>
            <p:nvPr/>
          </p:nvSpPr>
          <p:spPr>
            <a:xfrm>
              <a:off x="6357895" y="4399328"/>
              <a:ext cx="1617992" cy="16906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6448975" y="5537569"/>
              <a:ext cx="1646648" cy="646331"/>
              <a:chOff x="6448975" y="5537569"/>
              <a:chExt cx="1646648" cy="646331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6649441" y="5537569"/>
                <a:ext cx="144618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b="1" dirty="0">
                    <a:latin typeface="+mj-lt"/>
                    <a:cs typeface="Arial" panose="020B0604020202020204" pitchFamily="34" charset="0"/>
                  </a:rPr>
                  <a:t>LEAF </a:t>
                </a:r>
                <a:r>
                  <a:rPr lang="en-US" altLang="ko-KR" b="1" dirty="0" smtClean="0">
                    <a:latin typeface="+mj-lt"/>
                    <a:cs typeface="Arial" panose="020B0604020202020204" pitchFamily="34" charset="0"/>
                  </a:rPr>
                  <a:t>Farmer</a:t>
                </a:r>
                <a:endParaRPr lang="en-US" altLang="ko-KR" b="1" dirty="0">
                  <a:latin typeface="+mj-lt"/>
                  <a:cs typeface="Arial" panose="020B0604020202020204" pitchFamily="34" charset="0"/>
                </a:endParaRPr>
              </a:p>
            </p:txBody>
          </p:sp>
          <p:pic>
            <p:nvPicPr>
              <p:cNvPr id="16" name="Picture 2" descr="잎 - 무료 자연개 아이콘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575246">
                <a:off x="6448975" y="5750755"/>
                <a:ext cx="319420" cy="3194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2" descr="산업용 로봇 아이콘 - ico,png,icns,무료 아이콘 다운로드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610493" y="4585186"/>
              <a:ext cx="1073996" cy="1073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20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LEAF Farmer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Noto Sans Korean Light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56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6AED297-88B1-4498-96D5-5591461BB898}"/>
              </a:ext>
            </a:extLst>
          </p:cNvPr>
          <p:cNvSpPr txBox="1"/>
          <p:nvPr/>
        </p:nvSpPr>
        <p:spPr>
          <a:xfrm>
            <a:off x="4324350" y="2556418"/>
            <a:ext cx="4695825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400" b="1" spc="-12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Environment Automation</a:t>
            </a:r>
            <a:endParaRPr lang="en-US" altLang="ko-KR" sz="4400" b="1" spc="-120" dirty="0">
              <a:ln>
                <a:solidFill>
                  <a:schemeClr val="tx1">
                    <a:alpha val="0"/>
                  </a:schemeClr>
                </a:solidFill>
              </a:ln>
              <a:latin typeface="Calibri" panose="020F0502020204030204" pitchFamily="34" charset="0"/>
              <a:ea typeface="Noto Sans Korean Light" pitchFamily="34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38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22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Environment Automation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Noto Sans Korean Light" pitchFamily="34" charset="-127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1500" y="1191427"/>
            <a:ext cx="914704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 err="1" smtClean="0">
                <a:latin typeface="Söhne"/>
              </a:rPr>
              <a:t>온습도</a:t>
            </a:r>
            <a:r>
              <a:rPr lang="ko-KR" altLang="en-US" b="1" dirty="0" smtClean="0">
                <a:latin typeface="Söhne"/>
              </a:rPr>
              <a:t> </a:t>
            </a:r>
            <a:r>
              <a:rPr lang="ko-KR" altLang="en-US" b="1" dirty="0">
                <a:latin typeface="Söhne"/>
              </a:rPr>
              <a:t>센서</a:t>
            </a:r>
            <a:r>
              <a:rPr lang="en-US" altLang="ko-KR" b="1" dirty="0">
                <a:latin typeface="Söhne"/>
              </a:rPr>
              <a:t>: </a:t>
            </a:r>
            <a:r>
              <a:rPr lang="ko-KR" altLang="en-US" b="1">
                <a:latin typeface="Söhne"/>
              </a:rPr>
              <a:t>환경의 </a:t>
            </a:r>
            <a:r>
              <a:rPr lang="ko-KR" altLang="en-US" b="1" smtClean="0">
                <a:latin typeface="Söhne"/>
              </a:rPr>
              <a:t>온습도를 측정합니다</a:t>
            </a:r>
            <a:r>
              <a:rPr lang="en-US" altLang="ko-KR" b="1" dirty="0">
                <a:latin typeface="Söhne"/>
              </a:rPr>
              <a:t>.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 smtClean="0">
                <a:latin typeface="Söhne"/>
              </a:rPr>
              <a:t>온도 조절 장치</a:t>
            </a:r>
            <a:r>
              <a:rPr lang="en-US" altLang="ko-KR" b="1" dirty="0" smtClean="0">
                <a:latin typeface="Söhne"/>
              </a:rPr>
              <a:t>: </a:t>
            </a:r>
            <a:r>
              <a:rPr lang="ko-KR" altLang="en-US" b="1">
                <a:latin typeface="Söhne"/>
              </a:rPr>
              <a:t>공간의 </a:t>
            </a:r>
            <a:r>
              <a:rPr lang="ko-KR" altLang="en-US" b="1" smtClean="0">
                <a:latin typeface="Söhne"/>
              </a:rPr>
              <a:t>온도를 조절합니다</a:t>
            </a:r>
            <a:r>
              <a:rPr lang="en-US" altLang="ko-KR" b="1" dirty="0" smtClean="0">
                <a:latin typeface="Söhne"/>
              </a:rPr>
              <a:t>.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 smtClean="0">
                <a:latin typeface="Söhne"/>
              </a:rPr>
              <a:t>습도 조절 장치 </a:t>
            </a:r>
            <a:r>
              <a:rPr lang="en-US" altLang="ko-KR" b="1" dirty="0" smtClean="0">
                <a:latin typeface="Söhne"/>
              </a:rPr>
              <a:t>: </a:t>
            </a:r>
            <a:r>
              <a:rPr lang="ko-KR" altLang="en-US" b="1" smtClean="0">
                <a:latin typeface="Söhne"/>
              </a:rPr>
              <a:t>공간의 습도를 조절합니다</a:t>
            </a:r>
            <a:r>
              <a:rPr lang="en-US" altLang="ko-KR" b="1" smtClean="0">
                <a:latin typeface="Söhne"/>
              </a:rPr>
              <a:t>.</a:t>
            </a:r>
            <a:endParaRPr lang="en-US" altLang="ko-KR" b="1" dirty="0" smtClean="0">
              <a:latin typeface="Söhne"/>
            </a:endParaRP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 smtClean="0">
                <a:latin typeface="Söhne"/>
              </a:rPr>
              <a:t> </a:t>
            </a:r>
            <a:r>
              <a:rPr lang="en-US" altLang="ko-KR" b="1" dirty="0" smtClean="0">
                <a:latin typeface="Söhne"/>
              </a:rPr>
              <a:t>CO2 </a:t>
            </a:r>
            <a:r>
              <a:rPr lang="ko-KR" altLang="en-US" b="1">
                <a:latin typeface="Söhne"/>
              </a:rPr>
              <a:t>센서</a:t>
            </a:r>
            <a:r>
              <a:rPr lang="en-US" altLang="ko-KR" b="1" dirty="0">
                <a:latin typeface="Söhne"/>
              </a:rPr>
              <a:t>: </a:t>
            </a:r>
            <a:r>
              <a:rPr lang="ko-KR" altLang="en-US" b="1">
                <a:latin typeface="Söhne"/>
              </a:rPr>
              <a:t>이산화탄소 농도를 측정합니다</a:t>
            </a:r>
            <a:r>
              <a:rPr lang="en-US" altLang="ko-KR" b="1" dirty="0">
                <a:latin typeface="Söhne"/>
              </a:rPr>
              <a:t>.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latin typeface="Söhne"/>
              </a:rPr>
              <a:t>조명 시스템</a:t>
            </a:r>
            <a:r>
              <a:rPr lang="en-US" altLang="ko-KR" b="1" dirty="0">
                <a:latin typeface="Söhne"/>
              </a:rPr>
              <a:t>: LED </a:t>
            </a:r>
            <a:r>
              <a:rPr lang="ko-KR" altLang="en-US" b="1">
                <a:latin typeface="Söhne"/>
              </a:rPr>
              <a:t>또는 다른 고성능 빛 소스가 필요합니다</a:t>
            </a:r>
            <a:r>
              <a:rPr lang="en-US" altLang="ko-KR" b="1" dirty="0">
                <a:latin typeface="Söhne"/>
              </a:rPr>
              <a:t>.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latin typeface="Söhne"/>
              </a:rPr>
              <a:t>자동 물주기 시스템</a:t>
            </a:r>
            <a:r>
              <a:rPr lang="en-US" altLang="ko-KR" b="1" dirty="0">
                <a:latin typeface="Söhne"/>
              </a:rPr>
              <a:t>: </a:t>
            </a:r>
            <a:r>
              <a:rPr lang="ko-KR" altLang="en-US" b="1">
                <a:latin typeface="Söhne"/>
              </a:rPr>
              <a:t>물의 양과 빈도를 조절합니다</a:t>
            </a:r>
            <a:r>
              <a:rPr lang="en-US" altLang="ko-KR" b="1" dirty="0">
                <a:latin typeface="Söhne"/>
              </a:rPr>
              <a:t>.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latin typeface="Söhne"/>
              </a:rPr>
              <a:t>영양제 분배 시스템</a:t>
            </a:r>
            <a:r>
              <a:rPr lang="en-US" altLang="ko-KR" b="1" dirty="0">
                <a:latin typeface="Söhne"/>
              </a:rPr>
              <a:t>: </a:t>
            </a:r>
            <a:r>
              <a:rPr lang="ko-KR" altLang="en-US" b="1">
                <a:latin typeface="Söhne"/>
              </a:rPr>
              <a:t>식물에 필요한 영양제를 자동으로 제공합니다</a:t>
            </a:r>
            <a:r>
              <a:rPr lang="en-US" altLang="ko-KR" b="1" dirty="0">
                <a:latin typeface="Söhne"/>
              </a:rPr>
              <a:t>.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latin typeface="Söhne"/>
              </a:rPr>
              <a:t>통제 장치</a:t>
            </a:r>
            <a:r>
              <a:rPr lang="en-US" altLang="ko-KR" b="1" dirty="0">
                <a:latin typeface="Söhne"/>
              </a:rPr>
              <a:t>: </a:t>
            </a:r>
            <a:r>
              <a:rPr lang="ko-KR" altLang="en-US" b="1">
                <a:latin typeface="Söhne"/>
              </a:rPr>
              <a:t>센서와 다른 기기를 중앙에서 제어할 수 있는 마이크로컨트롤러 또는 </a:t>
            </a:r>
            <a:r>
              <a:rPr lang="en-US" altLang="ko-KR" b="1" dirty="0">
                <a:latin typeface="Söhne"/>
              </a:rPr>
              <a:t>PLC.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latin typeface="Söhne"/>
              </a:rPr>
              <a:t>환풍기 및 에어 필터</a:t>
            </a:r>
            <a:r>
              <a:rPr lang="en-US" altLang="ko-KR" b="1" dirty="0">
                <a:latin typeface="Söhne"/>
              </a:rPr>
              <a:t>: </a:t>
            </a:r>
            <a:r>
              <a:rPr lang="ko-KR" altLang="en-US" b="1">
                <a:latin typeface="Söhne"/>
              </a:rPr>
              <a:t>공기 순환과 필터링을 위해 필요합니다</a:t>
            </a:r>
            <a:r>
              <a:rPr lang="en-US" altLang="ko-KR" b="1" dirty="0">
                <a:latin typeface="Söhne"/>
              </a:rPr>
              <a:t>.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latin typeface="Söhne"/>
              </a:rPr>
              <a:t>데이터 </a:t>
            </a:r>
            <a:r>
              <a:rPr lang="ko-KR" altLang="en-US" b="1" dirty="0" err="1">
                <a:latin typeface="Söhne"/>
              </a:rPr>
              <a:t>로깅</a:t>
            </a:r>
            <a:r>
              <a:rPr lang="ko-KR" altLang="en-US" b="1" dirty="0">
                <a:latin typeface="Söhne"/>
              </a:rPr>
              <a:t> 시스템</a:t>
            </a:r>
            <a:r>
              <a:rPr lang="en-US" altLang="ko-KR" b="1" dirty="0">
                <a:latin typeface="Söhne"/>
              </a:rPr>
              <a:t>: </a:t>
            </a:r>
            <a:r>
              <a:rPr lang="ko-KR" altLang="en-US" b="1">
                <a:latin typeface="Söhne"/>
              </a:rPr>
              <a:t>모든 환경 데이터를 저장하고 분석할 수 있는 시스템</a:t>
            </a:r>
            <a:r>
              <a:rPr lang="en-US" altLang="ko-KR" b="1" dirty="0">
                <a:latin typeface="Söhne"/>
              </a:rPr>
              <a:t>.</a:t>
            </a:r>
          </a:p>
        </p:txBody>
      </p:sp>
      <p:pic>
        <p:nvPicPr>
          <p:cNvPr id="30" name="Picture 4" descr="확인 표시 컴퓨터 아이콘 무료 콘텐츠, 녹색 체크 표시, 각도, 잎, 본문 png | PNGW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752"/>
            <a:ext cx="766990" cy="64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확인 표시 컴퓨터 아이콘 무료 콘텐츠, 녹색 체크 표시, 각도, 잎, 본문 png | PNGW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7795"/>
            <a:ext cx="766990" cy="64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확인 표시 컴퓨터 아이콘 무료 콘텐츠, 녹색 체크 표시, 각도, 잎, 본문 png | PNGW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0196"/>
            <a:ext cx="766990" cy="64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확인 표시 컴퓨터 아이콘 무료 콘텐츠, 녹색 체크 표시, 각도, 잎, 본문 png | PNGW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88278"/>
            <a:ext cx="766990" cy="64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46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23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Environment Automation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Noto Sans Korean Light" pitchFamily="34" charset="-127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54350" y="753277"/>
            <a:ext cx="9147040" cy="558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 smtClean="0">
                <a:latin typeface="Söhne"/>
              </a:rPr>
              <a:t> </a:t>
            </a:r>
            <a:r>
              <a:rPr lang="ko-KR" altLang="en-US" b="1" dirty="0" err="1" smtClean="0">
                <a:latin typeface="Söhne"/>
              </a:rPr>
              <a:t>온</a:t>
            </a:r>
            <a:r>
              <a:rPr lang="ko-KR" altLang="en-US" b="1" dirty="0" err="1">
                <a:latin typeface="Söhne"/>
              </a:rPr>
              <a:t>습</a:t>
            </a:r>
            <a:r>
              <a:rPr lang="ko-KR" altLang="en-US" b="1" dirty="0" err="1" smtClean="0">
                <a:latin typeface="Söhne"/>
              </a:rPr>
              <a:t>도</a:t>
            </a:r>
            <a:r>
              <a:rPr lang="ko-KR" altLang="en-US" b="1" dirty="0" smtClean="0">
                <a:latin typeface="Söhne"/>
              </a:rPr>
              <a:t> 센서</a:t>
            </a:r>
            <a:endParaRPr lang="en-US" altLang="ko-KR" b="1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48811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6AED297-88B1-4498-96D5-5591461BB898}"/>
              </a:ext>
            </a:extLst>
          </p:cNvPr>
          <p:cNvSpPr txBox="1"/>
          <p:nvPr/>
        </p:nvSpPr>
        <p:spPr>
          <a:xfrm>
            <a:off x="4324350" y="2556418"/>
            <a:ext cx="4695825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400" b="1" spc="-12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Robot</a:t>
            </a:r>
          </a:p>
          <a:p>
            <a:pPr algn="r"/>
            <a:r>
              <a:rPr lang="en-US" altLang="ko-KR" sz="4400" b="1" spc="-12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Automation</a:t>
            </a:r>
            <a:endParaRPr lang="en-US" altLang="ko-KR" sz="4400" b="1" spc="-120" dirty="0">
              <a:ln>
                <a:solidFill>
                  <a:schemeClr val="tx1">
                    <a:alpha val="0"/>
                  </a:schemeClr>
                </a:solidFill>
              </a:ln>
              <a:latin typeface="Calibri" panose="020F0502020204030204" pitchFamily="34" charset="0"/>
              <a:ea typeface="Noto Sans Korean Light" pitchFamily="34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50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25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Robot Automation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Noto Sans Korean Light" pitchFamily="34" charset="-127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4586" y="979553"/>
            <a:ext cx="8604613" cy="4990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 smtClean="0">
                <a:latin typeface="Söhne"/>
              </a:rPr>
              <a:t>로봇 </a:t>
            </a:r>
            <a:r>
              <a:rPr lang="ko-KR" altLang="en-US" b="1" dirty="0">
                <a:latin typeface="Söhne"/>
              </a:rPr>
              <a:t>팔</a:t>
            </a:r>
            <a:r>
              <a:rPr lang="en-US" altLang="ko-KR" b="1" dirty="0">
                <a:latin typeface="Söhne"/>
              </a:rPr>
              <a:t>: </a:t>
            </a:r>
            <a:r>
              <a:rPr lang="ko-KR" altLang="en-US" b="1">
                <a:latin typeface="Söhne"/>
              </a:rPr>
              <a:t>식물을 재배하고 수확하는 작업을 담당합니다</a:t>
            </a:r>
            <a:r>
              <a:rPr lang="en-US" altLang="ko-KR" b="1" dirty="0">
                <a:latin typeface="Söhne"/>
              </a:rPr>
              <a:t>.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latin typeface="Söhne"/>
              </a:rPr>
              <a:t>로봇 카메라</a:t>
            </a:r>
            <a:r>
              <a:rPr lang="en-US" altLang="ko-KR" b="1" dirty="0">
                <a:latin typeface="Söhne"/>
              </a:rPr>
              <a:t>: </a:t>
            </a:r>
            <a:r>
              <a:rPr lang="ko-KR" altLang="en-US" b="1">
                <a:latin typeface="Söhne"/>
              </a:rPr>
              <a:t>식물의 성장 상태나 수확 가능 여부를 판단합니다</a:t>
            </a:r>
            <a:r>
              <a:rPr lang="en-US" altLang="ko-KR" b="1" dirty="0">
                <a:latin typeface="Söhne"/>
              </a:rPr>
              <a:t>.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latin typeface="Söhne"/>
              </a:rPr>
              <a:t>로봇 이동 시스템</a:t>
            </a:r>
            <a:r>
              <a:rPr lang="en-US" altLang="ko-KR" b="1" dirty="0">
                <a:latin typeface="Söhne"/>
              </a:rPr>
              <a:t>: </a:t>
            </a:r>
            <a:r>
              <a:rPr lang="ko-KR" altLang="en-US" b="1">
                <a:latin typeface="Söhne"/>
              </a:rPr>
              <a:t>수직 농장 공간 내에서 이동이 필요할 경우 사용합니다</a:t>
            </a:r>
            <a:r>
              <a:rPr lang="en-US" altLang="ko-KR" b="1" dirty="0">
                <a:latin typeface="Söhne"/>
              </a:rPr>
              <a:t>.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latin typeface="Söhne"/>
              </a:rPr>
              <a:t>센서 </a:t>
            </a:r>
            <a:r>
              <a:rPr lang="ko-KR" altLang="en-US" b="1" dirty="0" err="1">
                <a:latin typeface="Söhne"/>
              </a:rPr>
              <a:t>스위트</a:t>
            </a:r>
            <a:r>
              <a:rPr lang="en-US" altLang="ko-KR" b="1" dirty="0">
                <a:latin typeface="Söhne"/>
              </a:rPr>
              <a:t>: </a:t>
            </a:r>
            <a:r>
              <a:rPr lang="ko-KR" altLang="en-US" b="1">
                <a:latin typeface="Söhne"/>
              </a:rPr>
              <a:t>로봇 팔의 정밀한 움직임을 위한 다양한 센서 </a:t>
            </a:r>
            <a:r>
              <a:rPr lang="en-US" altLang="ko-KR" b="1" dirty="0">
                <a:latin typeface="Söhne"/>
              </a:rPr>
              <a:t>(</a:t>
            </a:r>
            <a:r>
              <a:rPr lang="ko-KR" altLang="en-US" b="1">
                <a:latin typeface="Söhne"/>
              </a:rPr>
              <a:t>터치 센서</a:t>
            </a:r>
            <a:r>
              <a:rPr lang="en-US" altLang="ko-KR" b="1" dirty="0">
                <a:latin typeface="Söhne"/>
              </a:rPr>
              <a:t>, </a:t>
            </a:r>
            <a:r>
              <a:rPr lang="ko-KR" altLang="en-US" b="1">
                <a:latin typeface="Söhne"/>
              </a:rPr>
              <a:t>광학 센서 등</a:t>
            </a:r>
            <a:r>
              <a:rPr lang="en-US" altLang="ko-KR" b="1" dirty="0">
                <a:latin typeface="Söhne"/>
              </a:rPr>
              <a:t>).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latin typeface="Söhne"/>
              </a:rPr>
              <a:t>자동 분류 시스템</a:t>
            </a:r>
            <a:r>
              <a:rPr lang="en-US" altLang="ko-KR" b="1" dirty="0">
                <a:latin typeface="Söhne"/>
              </a:rPr>
              <a:t>: </a:t>
            </a:r>
            <a:r>
              <a:rPr lang="ko-KR" altLang="en-US" b="1">
                <a:latin typeface="Söhne"/>
              </a:rPr>
              <a:t>수확한 식물을 분류하고 포장합니다</a:t>
            </a:r>
            <a:r>
              <a:rPr lang="en-US" altLang="ko-KR" b="1" dirty="0">
                <a:latin typeface="Söhne"/>
              </a:rPr>
              <a:t>.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latin typeface="Söhne"/>
              </a:rPr>
              <a:t>자동 배치 시스템</a:t>
            </a:r>
            <a:r>
              <a:rPr lang="en-US" altLang="ko-KR" b="1" dirty="0">
                <a:latin typeface="Söhne"/>
              </a:rPr>
              <a:t>: </a:t>
            </a:r>
            <a:r>
              <a:rPr lang="ko-KR" altLang="en-US" b="1">
                <a:latin typeface="Söhne"/>
              </a:rPr>
              <a:t>씨앗 또는 묘목을 자동으로 심습니다</a:t>
            </a:r>
            <a:r>
              <a:rPr lang="en-US" altLang="ko-KR" b="1" dirty="0">
                <a:latin typeface="Söhne"/>
              </a:rPr>
              <a:t>.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latin typeface="Söhne"/>
              </a:rPr>
              <a:t>로봇 컨트롤러</a:t>
            </a:r>
            <a:r>
              <a:rPr lang="en-US" altLang="ko-KR" b="1" dirty="0">
                <a:latin typeface="Söhne"/>
              </a:rPr>
              <a:t>: </a:t>
            </a:r>
            <a:r>
              <a:rPr lang="ko-KR" altLang="en-US" b="1">
                <a:latin typeface="Söhne"/>
              </a:rPr>
              <a:t>로봇의 모든 작동을 제어합니다</a:t>
            </a:r>
            <a:r>
              <a:rPr lang="en-US" altLang="ko-KR" b="1" dirty="0">
                <a:latin typeface="Söhne"/>
              </a:rPr>
              <a:t>.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latin typeface="Söhne"/>
              </a:rPr>
              <a:t>소프트웨어 인터페이스</a:t>
            </a:r>
            <a:r>
              <a:rPr lang="en-US" altLang="ko-KR" b="1" dirty="0">
                <a:latin typeface="Söhne"/>
              </a:rPr>
              <a:t>: </a:t>
            </a:r>
            <a:r>
              <a:rPr lang="ko-KR" altLang="en-US" b="1">
                <a:latin typeface="Söhne"/>
              </a:rPr>
              <a:t>로봇과 환경 제어 시스템을 통합하고 모니터링합니다</a:t>
            </a:r>
            <a:r>
              <a:rPr lang="en-US" altLang="ko-KR" b="1" dirty="0">
                <a:latin typeface="Söhne"/>
              </a:rPr>
              <a:t>.</a:t>
            </a:r>
          </a:p>
        </p:txBody>
      </p:sp>
      <p:pic>
        <p:nvPicPr>
          <p:cNvPr id="8" name="Picture 4" descr="확인 표시 컴퓨터 아이콘 무료 콘텐츠, 녹색 체크 표시, 각도, 잎, 본문 png | PNGW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9"/>
            <a:ext cx="766990" cy="64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확인 표시 컴퓨터 아이콘 무료 콘텐츠, 녹색 체크 표시, 각도, 잎, 본문 png | PNGW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66900" y="5172394"/>
            <a:ext cx="766990" cy="64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52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6AED297-88B1-4498-96D5-5591461BB898}"/>
              </a:ext>
            </a:extLst>
          </p:cNvPr>
          <p:cNvSpPr txBox="1"/>
          <p:nvPr/>
        </p:nvSpPr>
        <p:spPr>
          <a:xfrm>
            <a:off x="7310297" y="2770938"/>
            <a:ext cx="1833703" cy="1246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400" b="1" spc="-12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Space</a:t>
            </a:r>
            <a:endParaRPr lang="en-US" altLang="ko-KR" sz="4400" b="1" spc="-120" dirty="0">
              <a:ln>
                <a:solidFill>
                  <a:schemeClr val="tx1">
                    <a:alpha val="0"/>
                  </a:schemeClr>
                </a:solidFill>
              </a:ln>
              <a:latin typeface="Calibri" panose="020F0502020204030204" pitchFamily="34" charset="0"/>
              <a:ea typeface="Noto Sans Korean Light" pitchFamily="34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80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" y="702734"/>
            <a:ext cx="5297076" cy="5019408"/>
          </a:xfrm>
          <a:prstGeom prst="rect">
            <a:avLst/>
          </a:prstGeom>
        </p:spPr>
      </p:pic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27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:a16="http://schemas.microsoft.com/office/drawing/2014/main" xmlns="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6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Clothes</a:t>
            </a:r>
            <a:endParaRPr lang="ko-KR" altLang="en-US" sz="3600" b="0" dirty="0">
              <a:ln>
                <a:solidFill>
                  <a:schemeClr val="accent1">
                    <a:alpha val="0"/>
                  </a:schemeClr>
                </a:solidFill>
              </a:ln>
              <a:latin typeface="Calibri" panose="020F0502020204030204" pitchFamily="34" charset="0"/>
              <a:ea typeface="Noto Sans Korean Light" pitchFamily="34" charset="-127"/>
              <a:cs typeface="Calibri" panose="020F050202020403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9038" y="3783012"/>
            <a:ext cx="5347229" cy="301033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67266" y="2302933"/>
            <a:ext cx="1312334" cy="125306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glow rad="50800">
              <a:schemeClr val="bg1">
                <a:alpha val="9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38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28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:a16="http://schemas.microsoft.com/office/drawing/2014/main" xmlns="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6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Clothes</a:t>
            </a:r>
            <a:endParaRPr lang="ko-KR" altLang="en-US" sz="3600" b="0" dirty="0">
              <a:ln>
                <a:solidFill>
                  <a:schemeClr val="accent1">
                    <a:alpha val="0"/>
                  </a:schemeClr>
                </a:solidFill>
              </a:ln>
              <a:latin typeface="Calibri" panose="020F0502020204030204" pitchFamily="34" charset="0"/>
              <a:ea typeface="Noto Sans Korean Light" pitchFamily="34" charset="-127"/>
              <a:cs typeface="Calibri" panose="020F050202020403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6258" t="3974" r="6102" b="1127"/>
          <a:stretch/>
        </p:blipFill>
        <p:spPr>
          <a:xfrm>
            <a:off x="160865" y="1032934"/>
            <a:ext cx="4038601" cy="431935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10389" t="31037" r="63717" b="42649"/>
          <a:stretch/>
        </p:blipFill>
        <p:spPr>
          <a:xfrm>
            <a:off x="4495800" y="1332090"/>
            <a:ext cx="4419600" cy="425591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029198" y="1484490"/>
            <a:ext cx="3268135" cy="13603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88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6AED297-88B1-4498-96D5-5591461BB898}"/>
              </a:ext>
            </a:extLst>
          </p:cNvPr>
          <p:cNvSpPr txBox="1"/>
          <p:nvPr/>
        </p:nvSpPr>
        <p:spPr>
          <a:xfrm>
            <a:off x="6773333" y="2670718"/>
            <a:ext cx="2370667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400" b="1" spc="-12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Materials</a:t>
            </a:r>
            <a:endParaRPr lang="en-US" altLang="ko-KR" sz="4400" b="1" spc="-120" dirty="0">
              <a:ln>
                <a:solidFill>
                  <a:schemeClr val="tx1">
                    <a:alpha val="0"/>
                  </a:schemeClr>
                </a:solidFill>
              </a:ln>
              <a:latin typeface="Calibri" panose="020F0502020204030204" pitchFamily="34" charset="0"/>
              <a:ea typeface="Noto Sans Korean Light" pitchFamily="34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90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09" y="854937"/>
            <a:ext cx="8822744" cy="570486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MyCobot 280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Noto Sans Korean Light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3140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30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Plant</a:t>
            </a:r>
            <a:r>
              <a:rPr lang="en-US" altLang="ko-KR" sz="2800" baseline="30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2</a:t>
            </a:r>
            <a:endParaRPr lang="ko-KR" altLang="en-US" sz="2800" b="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2466" y="982133"/>
            <a:ext cx="7601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+mj-ea"/>
                <a:ea typeface="+mj-ea"/>
              </a:rPr>
              <a:t>담액식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물을 너무 많이 씀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 err="1">
                <a:latin typeface="+mj-ea"/>
                <a:ea typeface="+mj-ea"/>
              </a:rPr>
              <a:t>박막식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: pipe farm (</a:t>
            </a:r>
            <a:r>
              <a:rPr lang="ko-KR" altLang="en-US">
                <a:latin typeface="+mj-ea"/>
                <a:ea typeface="+mj-ea"/>
              </a:rPr>
              <a:t>물을 적게 쓰면서도 성장을 촉진 시킬 수 있는 방법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r>
              <a:rPr lang="ko-KR" altLang="en-US" dirty="0" err="1">
                <a:latin typeface="+mj-ea"/>
                <a:ea typeface="+mj-ea"/>
              </a:rPr>
              <a:t>분무식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뿌리채소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2466" y="2060299"/>
            <a:ext cx="27382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스폰지는 검은색이 좋음 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농서남북 사이트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2466" y="3616868"/>
            <a:ext cx="958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+mj-ea"/>
              </a:rPr>
              <a:t>묵상자</a:t>
            </a:r>
            <a:r>
              <a:rPr lang="ko-KR" altLang="en-US" dirty="0">
                <a:latin typeface="+mj-ea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646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31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Plant</a:t>
            </a:r>
            <a:r>
              <a:rPr lang="en-US" altLang="ko-KR" sz="2800" baseline="30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2</a:t>
            </a:r>
            <a:endParaRPr lang="ko-KR" altLang="en-US" sz="2800" b="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7160" y="4309274"/>
            <a:ext cx="713951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ttps://smartstore.naver.com/e-punglim/products/6562079636?n_media=27758&amp;n_query=%EC%8A%A4%ED%8E%98%EC%9D%B4%EC%8A%A4%ED%9E%88%ED%84%B0&amp;n_rank=1&amp;n_ad_group=grp-a001-02-000000025762729&amp;n_ad=nad-a001-02-000000187088725&amp;n_campaign_type=2&amp;n_mall_id=ncp_1o88gl_01&amp;n_mall_pid=6562079636&amp;n_ad_group_type=2&amp;NaPm=ct%3Dlc67c2v4%7Cci%3D0B80001eT%2DDxKJn1luWD%7Ctr%3Dpla%7Chk%3D8da6b894f0d379a939ec404136e42792ee7a7399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3074" t="9470" r="4934" b="4833"/>
          <a:stretch/>
        </p:blipFill>
        <p:spPr>
          <a:xfrm>
            <a:off x="137160" y="838199"/>
            <a:ext cx="5730240" cy="331470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222745" y="83819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히터기</a:t>
            </a:r>
            <a:endParaRPr lang="en-US" altLang="ko-KR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863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32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Plant</a:t>
            </a:r>
            <a:r>
              <a:rPr lang="en-US" altLang="ko-KR" sz="2800" baseline="30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2</a:t>
            </a:r>
            <a:endParaRPr lang="ko-KR" altLang="en-US" sz="2800" b="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510611" y="89746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단열재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10611" y="1357566"/>
            <a:ext cx="2249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+mj-ea"/>
                <a:ea typeface="+mj-ea"/>
              </a:rPr>
              <a:t>하이홈테크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 smtClean="0">
                <a:latin typeface="+mj-ea"/>
                <a:ea typeface="+mj-ea"/>
              </a:rPr>
              <a:t>5T (</a:t>
            </a:r>
            <a:r>
              <a:rPr lang="ko-KR" altLang="en-US" smtClean="0">
                <a:latin typeface="+mj-ea"/>
                <a:ea typeface="+mj-ea"/>
              </a:rPr>
              <a:t>테이프 있는 것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1441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6AED297-88B1-4498-96D5-5591461BB898}"/>
              </a:ext>
            </a:extLst>
          </p:cNvPr>
          <p:cNvSpPr txBox="1"/>
          <p:nvPr/>
        </p:nvSpPr>
        <p:spPr>
          <a:xfrm>
            <a:off x="6468533" y="2670718"/>
            <a:ext cx="2675467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400" b="1" spc="-12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Knowledge</a:t>
            </a:r>
            <a:endParaRPr lang="en-US" altLang="ko-KR" sz="4400" b="1" spc="-120" dirty="0">
              <a:ln>
                <a:solidFill>
                  <a:schemeClr val="tx1">
                    <a:alpha val="0"/>
                  </a:schemeClr>
                </a:solidFill>
              </a:ln>
              <a:latin typeface="Calibri" panose="020F0502020204030204" pitchFamily="34" charset="0"/>
              <a:ea typeface="Noto Sans Korean Light" pitchFamily="34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40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34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cs typeface="Calibri" panose="020F0502020204030204" pitchFamily="34" charset="0"/>
              </a:rPr>
              <a:t>발아 조건</a:t>
            </a:r>
            <a:endParaRPr lang="ko-KR" altLang="en-US" sz="2800" b="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cs typeface="Calibri" panose="020F050202020403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5926" t="48125" r="30926"/>
          <a:stretch/>
        </p:blipFill>
        <p:spPr>
          <a:xfrm>
            <a:off x="355600" y="1018899"/>
            <a:ext cx="4264918" cy="2467300"/>
          </a:xfrm>
          <a:prstGeom prst="rect">
            <a:avLst/>
          </a:prstGeom>
        </p:spPr>
      </p:pic>
      <p:pic>
        <p:nvPicPr>
          <p:cNvPr id="1026" name="Picture 2" descr="필기노트: 종자학] 종자의 분류와 구성 : 네이버 블로그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4" t="3375" r="3048" b="15715"/>
          <a:stretch/>
        </p:blipFill>
        <p:spPr bwMode="auto">
          <a:xfrm>
            <a:off x="744990" y="3897540"/>
            <a:ext cx="3581478" cy="233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333745" y="1018899"/>
            <a:ext cx="22354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ea"/>
                <a:ea typeface="+mj-ea"/>
              </a:rPr>
              <a:t>씨눈</a:t>
            </a:r>
            <a:r>
              <a:rPr lang="en-US" altLang="ko-KR" dirty="0" smtClean="0">
                <a:latin typeface="+mj-ea"/>
                <a:ea typeface="+mj-ea"/>
              </a:rPr>
              <a:t>(</a:t>
            </a:r>
            <a:r>
              <a:rPr lang="ko-KR" altLang="en-US" smtClean="0">
                <a:latin typeface="+mj-ea"/>
                <a:ea typeface="+mj-ea"/>
              </a:rPr>
              <a:t>배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  <a:br>
              <a:rPr lang="en-US" altLang="ko-KR" dirty="0" smtClean="0">
                <a:latin typeface="+mj-ea"/>
                <a:ea typeface="+mj-ea"/>
              </a:rPr>
            </a:br>
            <a:r>
              <a:rPr lang="en-US" altLang="ko-KR" dirty="0" smtClean="0">
                <a:latin typeface="+mj-ea"/>
                <a:ea typeface="+mj-ea"/>
              </a:rPr>
              <a:t>- </a:t>
            </a:r>
            <a:r>
              <a:rPr lang="ko-KR" altLang="en-US" smtClean="0">
                <a:latin typeface="+mj-ea"/>
                <a:ea typeface="+mj-ea"/>
              </a:rPr>
              <a:t>잎 </a:t>
            </a:r>
            <a:r>
              <a:rPr lang="en-US" altLang="ko-KR" dirty="0" smtClean="0">
                <a:latin typeface="+mj-ea"/>
                <a:ea typeface="+mj-ea"/>
              </a:rPr>
              <a:t>/ </a:t>
            </a:r>
            <a:r>
              <a:rPr lang="ko-KR" altLang="en-US" smtClean="0">
                <a:latin typeface="+mj-ea"/>
                <a:ea typeface="+mj-ea"/>
              </a:rPr>
              <a:t>줄기 </a:t>
            </a:r>
            <a:r>
              <a:rPr lang="en-US" altLang="ko-KR" dirty="0" smtClean="0">
                <a:latin typeface="+mj-ea"/>
                <a:ea typeface="+mj-ea"/>
              </a:rPr>
              <a:t>/</a:t>
            </a:r>
            <a:r>
              <a:rPr lang="ko-KR" altLang="en-US" smtClean="0">
                <a:latin typeface="+mj-ea"/>
                <a:ea typeface="+mj-ea"/>
              </a:rPr>
              <a:t> 생장점 </a:t>
            </a:r>
            <a:r>
              <a:rPr lang="en-US" altLang="ko-KR" dirty="0" smtClean="0">
                <a:latin typeface="+mj-ea"/>
                <a:ea typeface="+mj-ea"/>
              </a:rPr>
              <a:t>/</a:t>
            </a:r>
            <a:r>
              <a:rPr lang="ko-KR" altLang="en-US" smtClean="0">
                <a:latin typeface="+mj-ea"/>
                <a:ea typeface="+mj-ea"/>
              </a:rPr>
              <a:t> 뿌리가 되는 조직</a:t>
            </a:r>
            <a:endParaRPr lang="en-US" altLang="ko-KR" dirty="0" smtClean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33745" y="2669899"/>
            <a:ext cx="36493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ea"/>
                <a:ea typeface="+mj-ea"/>
              </a:rPr>
              <a:t>종자에 물 흡수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en-US" altLang="ko-KR" dirty="0" smtClean="0">
                <a:latin typeface="+mj-ea"/>
                <a:ea typeface="+mj-ea"/>
              </a:rPr>
              <a:t>-&gt; </a:t>
            </a:r>
            <a:r>
              <a:rPr lang="ko-KR" altLang="en-US" smtClean="0">
                <a:latin typeface="+mj-ea"/>
                <a:ea typeface="+mj-ea"/>
              </a:rPr>
              <a:t>씨껍질의 효소 활성화</a:t>
            </a:r>
            <a:r>
              <a:rPr lang="en-US" altLang="ko-KR" dirty="0" smtClean="0">
                <a:latin typeface="+mj-ea"/>
                <a:ea typeface="+mj-ea"/>
              </a:rPr>
              <a:t/>
            </a:r>
            <a:br>
              <a:rPr lang="en-US" altLang="ko-KR" dirty="0" smtClean="0">
                <a:latin typeface="+mj-ea"/>
                <a:ea typeface="+mj-ea"/>
              </a:rPr>
            </a:br>
            <a:r>
              <a:rPr lang="en-US" altLang="ko-KR" dirty="0" smtClean="0">
                <a:latin typeface="+mj-ea"/>
                <a:ea typeface="+mj-ea"/>
              </a:rPr>
              <a:t>-&gt; </a:t>
            </a:r>
            <a:r>
              <a:rPr lang="ko-KR" altLang="en-US" smtClean="0">
                <a:latin typeface="+mj-ea"/>
                <a:ea typeface="+mj-ea"/>
              </a:rPr>
              <a:t>씨젖의 영양분 분해</a:t>
            </a:r>
            <a:r>
              <a:rPr lang="en-US" altLang="ko-KR" dirty="0" smtClean="0">
                <a:latin typeface="+mj-ea"/>
                <a:ea typeface="+mj-ea"/>
              </a:rPr>
              <a:t/>
            </a:r>
            <a:br>
              <a:rPr lang="en-US" altLang="ko-KR" dirty="0" smtClean="0">
                <a:latin typeface="+mj-ea"/>
                <a:ea typeface="+mj-ea"/>
              </a:rPr>
            </a:br>
            <a:r>
              <a:rPr lang="en-US" altLang="ko-KR" dirty="0" smtClean="0">
                <a:latin typeface="+mj-ea"/>
                <a:ea typeface="+mj-ea"/>
              </a:rPr>
              <a:t>-&gt; </a:t>
            </a:r>
            <a:r>
              <a:rPr lang="ko-KR" altLang="en-US" smtClean="0">
                <a:latin typeface="+mj-ea"/>
                <a:ea typeface="+mj-ea"/>
              </a:rPr>
              <a:t>영양분 씨눈에 공급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en-US" altLang="ko-KR" dirty="0" smtClean="0">
                <a:latin typeface="+mj-ea"/>
                <a:ea typeface="+mj-ea"/>
              </a:rPr>
              <a:t>-&gt; </a:t>
            </a:r>
            <a:r>
              <a:rPr lang="ko-KR" altLang="en-US" smtClean="0">
                <a:latin typeface="+mj-ea"/>
                <a:ea typeface="+mj-ea"/>
              </a:rPr>
              <a:t>발아</a:t>
            </a:r>
            <a:endParaRPr lang="en-US" altLang="ko-KR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9451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35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cs typeface="Calibri" panose="020F0502020204030204" pitchFamily="34" charset="0"/>
              </a:rPr>
              <a:t>종자</a:t>
            </a:r>
            <a:endParaRPr lang="ko-KR" altLang="en-US" sz="2800" b="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878" y="798765"/>
            <a:ext cx="3852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  <a:ea typeface="+mj-ea"/>
              </a:rPr>
              <a:t>내적 조건</a:t>
            </a:r>
            <a:endParaRPr lang="en-US" altLang="ko-KR" b="1" dirty="0" smtClean="0">
              <a:latin typeface="+mj-ea"/>
              <a:ea typeface="+mj-ea"/>
            </a:endParaRPr>
          </a:p>
          <a:p>
            <a:r>
              <a:rPr lang="ko-KR" altLang="en-US" dirty="0" smtClean="0">
                <a:latin typeface="+mj-ea"/>
                <a:ea typeface="+mj-ea"/>
              </a:rPr>
              <a:t>순수 혈통 순도가 </a:t>
            </a:r>
            <a:r>
              <a:rPr lang="ko-KR" altLang="en-US" dirty="0" err="1" smtClean="0">
                <a:latin typeface="+mj-ea"/>
                <a:ea typeface="+mj-ea"/>
              </a:rPr>
              <a:t>높아야함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ko-KR" altLang="en-US" dirty="0" smtClean="0">
                <a:latin typeface="+mj-ea"/>
                <a:ea typeface="+mj-ea"/>
              </a:rPr>
              <a:t>크고 무겁고 냄새가 </a:t>
            </a:r>
            <a:r>
              <a:rPr lang="ko-KR" altLang="en-US" dirty="0" err="1" smtClean="0">
                <a:latin typeface="+mj-ea"/>
                <a:ea typeface="+mj-ea"/>
              </a:rPr>
              <a:t>신선해야함</a:t>
            </a:r>
            <a:endParaRPr lang="en-US" altLang="ko-KR" dirty="0" smtClean="0"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877" y="1970562"/>
            <a:ext cx="76033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외</a:t>
            </a:r>
            <a:r>
              <a:rPr lang="ko-KR" altLang="en-US" b="1" dirty="0" smtClean="0">
                <a:latin typeface="+mj-ea"/>
                <a:ea typeface="+mj-ea"/>
              </a:rPr>
              <a:t>적 조건 </a:t>
            </a:r>
            <a:r>
              <a:rPr lang="en-US" altLang="ko-KR" b="1" dirty="0" smtClean="0">
                <a:latin typeface="+mj-ea"/>
                <a:ea typeface="+mj-ea"/>
              </a:rPr>
              <a:t>(</a:t>
            </a:r>
            <a:r>
              <a:rPr lang="ko-KR" altLang="en-US" b="1" smtClean="0">
                <a:latin typeface="+mj-ea"/>
                <a:ea typeface="+mj-ea"/>
              </a:rPr>
              <a:t>발아기 환경</a:t>
            </a:r>
            <a:r>
              <a:rPr lang="en-US" altLang="ko-KR" b="1" dirty="0" smtClean="0">
                <a:latin typeface="+mj-ea"/>
                <a:ea typeface="+mj-ea"/>
              </a:rPr>
              <a:t>)</a:t>
            </a:r>
          </a:p>
          <a:p>
            <a:r>
              <a:rPr lang="ko-KR" altLang="en-US" dirty="0" smtClean="0">
                <a:latin typeface="+mj-ea"/>
                <a:ea typeface="+mj-ea"/>
              </a:rPr>
              <a:t>수분 </a:t>
            </a:r>
            <a:r>
              <a:rPr lang="en-US" altLang="ko-KR" dirty="0" smtClean="0">
                <a:latin typeface="+mj-ea"/>
                <a:ea typeface="+mj-ea"/>
              </a:rPr>
              <a:t>-&gt; </a:t>
            </a:r>
            <a:r>
              <a:rPr lang="ko-KR" altLang="en-US" smtClean="0">
                <a:latin typeface="+mj-ea"/>
                <a:ea typeface="+mj-ea"/>
              </a:rPr>
              <a:t>발아의 시작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ko-KR" altLang="en-US" dirty="0" smtClean="0">
                <a:latin typeface="+mj-ea"/>
                <a:ea typeface="+mj-ea"/>
              </a:rPr>
              <a:t>산소 </a:t>
            </a:r>
            <a:r>
              <a:rPr lang="en-US" altLang="ko-KR" dirty="0" smtClean="0">
                <a:latin typeface="+mj-ea"/>
                <a:ea typeface="+mj-ea"/>
              </a:rPr>
              <a:t>-&gt; </a:t>
            </a:r>
            <a:r>
              <a:rPr lang="ko-KR" altLang="en-US" smtClean="0">
                <a:latin typeface="+mj-ea"/>
                <a:ea typeface="+mj-ea"/>
              </a:rPr>
              <a:t>호기 호흡의 시작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ko-KR" altLang="en-US" dirty="0" smtClean="0">
                <a:latin typeface="+mj-ea"/>
                <a:ea typeface="+mj-ea"/>
              </a:rPr>
              <a:t>온도 </a:t>
            </a:r>
            <a:r>
              <a:rPr lang="en-US" altLang="ko-KR" dirty="0" smtClean="0">
                <a:latin typeface="+mj-ea"/>
                <a:ea typeface="+mj-ea"/>
              </a:rPr>
              <a:t>-&gt; </a:t>
            </a:r>
            <a:r>
              <a:rPr lang="ko-KR" altLang="en-US" smtClean="0">
                <a:latin typeface="+mj-ea"/>
                <a:ea typeface="+mj-ea"/>
              </a:rPr>
              <a:t>최적온도 </a:t>
            </a:r>
            <a:r>
              <a:rPr lang="en-US" altLang="ko-KR" dirty="0" smtClean="0">
                <a:latin typeface="+mj-ea"/>
                <a:ea typeface="+mj-ea"/>
              </a:rPr>
              <a:t>20-30</a:t>
            </a:r>
            <a:r>
              <a:rPr lang="ko-KR" altLang="en-US" smtClean="0">
                <a:latin typeface="+mj-ea"/>
                <a:ea typeface="+mj-ea"/>
              </a:rPr>
              <a:t>도 </a:t>
            </a:r>
            <a:r>
              <a:rPr lang="en-US" altLang="ko-KR" dirty="0" smtClean="0">
                <a:latin typeface="+mj-ea"/>
                <a:ea typeface="+mj-ea"/>
              </a:rPr>
              <a:t>(25</a:t>
            </a:r>
            <a:r>
              <a:rPr lang="ko-KR" altLang="en-US" smtClean="0">
                <a:latin typeface="+mj-ea"/>
                <a:ea typeface="+mj-ea"/>
              </a:rPr>
              <a:t>도</a:t>
            </a:r>
            <a:r>
              <a:rPr lang="en-US" altLang="ko-KR" dirty="0" smtClean="0">
                <a:latin typeface="+mj-ea"/>
                <a:ea typeface="+mj-ea"/>
              </a:rPr>
              <a:t>) // </a:t>
            </a:r>
            <a:r>
              <a:rPr lang="ko-KR" altLang="en-US" smtClean="0">
                <a:latin typeface="+mj-ea"/>
                <a:ea typeface="+mj-ea"/>
              </a:rPr>
              <a:t>종자에 따라 다름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ko-KR" altLang="en-US" dirty="0" smtClean="0">
                <a:latin typeface="+mj-ea"/>
                <a:ea typeface="+mj-ea"/>
              </a:rPr>
              <a:t>  빛  </a:t>
            </a:r>
            <a:r>
              <a:rPr lang="en-US" altLang="ko-KR" dirty="0" smtClean="0">
                <a:latin typeface="+mj-ea"/>
                <a:ea typeface="+mj-ea"/>
              </a:rPr>
              <a:t>-&gt; </a:t>
            </a:r>
            <a:r>
              <a:rPr lang="ko-KR" altLang="en-US" smtClean="0">
                <a:latin typeface="+mj-ea"/>
                <a:ea typeface="+mj-ea"/>
              </a:rPr>
              <a:t>종자에 따라 다름  </a:t>
            </a:r>
            <a:r>
              <a:rPr lang="en-US" altLang="ko-KR" dirty="0" smtClean="0">
                <a:latin typeface="+mj-ea"/>
                <a:ea typeface="+mj-ea"/>
              </a:rPr>
              <a:t>// </a:t>
            </a:r>
            <a:r>
              <a:rPr lang="ko-KR" altLang="en-US" smtClean="0">
                <a:latin typeface="+mj-ea"/>
                <a:ea typeface="+mj-ea"/>
              </a:rPr>
              <a:t>필요한 애들도 있고 아닌 애들도 있음</a:t>
            </a:r>
            <a:endParaRPr lang="en-US" altLang="ko-KR" dirty="0" smtClean="0">
              <a:latin typeface="+mj-ea"/>
              <a:ea typeface="+mj-ea"/>
            </a:endParaRPr>
          </a:p>
        </p:txBody>
      </p:sp>
      <p:pic>
        <p:nvPicPr>
          <p:cNvPr id="1028" name="Picture 4" descr="https://search.pstatic.net/common/?src=http%3A%2F%2Fshop1.phinf.naver.net%2F20221206_39%2F1670313584998nLMxI_JPEG%2F71449483699201411_64842772.jpeg&amp;type=sc960_83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2" t="21001" r="10604" b="16621"/>
          <a:stretch/>
        </p:blipFill>
        <p:spPr bwMode="auto">
          <a:xfrm>
            <a:off x="5266267" y="4123266"/>
            <a:ext cx="2887134" cy="169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/>
          <p:cNvGrpSpPr/>
          <p:nvPr/>
        </p:nvGrpSpPr>
        <p:grpSpPr>
          <a:xfrm>
            <a:off x="254000" y="3709449"/>
            <a:ext cx="3259666" cy="2475971"/>
            <a:chOff x="254000" y="3709449"/>
            <a:chExt cx="3259666" cy="247597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/>
            <a:srcRect l="4979"/>
            <a:stretch/>
          </p:blipFill>
          <p:spPr>
            <a:xfrm>
              <a:off x="333375" y="3709449"/>
              <a:ext cx="2999846" cy="2342621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1635919" y="4438650"/>
              <a:ext cx="338137" cy="1905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54000" y="5505450"/>
              <a:ext cx="139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98799" y="5505450"/>
              <a:ext cx="414867" cy="679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061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36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cs typeface="Calibri" panose="020F0502020204030204" pitchFamily="34" charset="0"/>
              </a:rPr>
              <a:t>발아기 제작 과정</a:t>
            </a:r>
            <a:endParaRPr lang="ko-KR" altLang="en-US" sz="2800" b="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cs typeface="Calibri" panose="020F050202020403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94" y="1130299"/>
            <a:ext cx="2953678" cy="41063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9790" y="1130299"/>
            <a:ext cx="4048958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07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37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cs typeface="Calibri" panose="020F0502020204030204" pitchFamily="34" charset="0"/>
              </a:rPr>
              <a:t>발아기 구성품목</a:t>
            </a:r>
            <a:endParaRPr lang="ko-KR" altLang="en-US" sz="2800" b="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7202" y="981645"/>
            <a:ext cx="38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DHT22 </a:t>
            </a:r>
            <a:r>
              <a:rPr lang="ko-KR" altLang="en-US" smtClean="0">
                <a:latin typeface="+mj-ea"/>
                <a:ea typeface="+mj-ea"/>
              </a:rPr>
              <a:t>온습도 센서</a:t>
            </a:r>
            <a:endParaRPr lang="en-US" altLang="ko-KR" dirty="0" smtClean="0"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" y="1416086"/>
            <a:ext cx="2562225" cy="14287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87202" y="29448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+mj-ea"/>
              </a:rPr>
              <a:t>MQ-135 </a:t>
            </a:r>
            <a:r>
              <a:rPr lang="ko-KR" altLang="en-US">
                <a:latin typeface="+mj-ea"/>
              </a:rPr>
              <a:t>공기질 측정 </a:t>
            </a:r>
            <a:r>
              <a:rPr lang="ko-KR" altLang="en-US" smtClean="0">
                <a:latin typeface="+mj-ea"/>
              </a:rPr>
              <a:t>센서</a:t>
            </a:r>
            <a:endParaRPr lang="en-US" altLang="ko-KR" dirty="0">
              <a:latin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7202" y="459309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+mj-ea"/>
              </a:rPr>
              <a:t>20x4 LCD</a:t>
            </a:r>
          </a:p>
          <a:p>
            <a:r>
              <a:rPr lang="ko-KR" altLang="en-US" dirty="0" err="1">
                <a:latin typeface="+mj-ea"/>
              </a:rPr>
              <a:t>아두이노</a:t>
            </a:r>
            <a:r>
              <a:rPr lang="ko-KR" altLang="en-US" dirty="0">
                <a:latin typeface="+mj-ea"/>
              </a:rPr>
              <a:t> </a:t>
            </a:r>
            <a:r>
              <a:rPr lang="en-US" altLang="ko-KR" dirty="0">
                <a:latin typeface="+mj-ea"/>
              </a:rPr>
              <a:t>-&gt; </a:t>
            </a:r>
            <a:r>
              <a:rPr lang="ko-KR" altLang="en-US">
                <a:latin typeface="+mj-ea"/>
              </a:rPr>
              <a:t>호환제품</a:t>
            </a:r>
            <a:endParaRPr lang="en-US" altLang="ko-KR" dirty="0">
              <a:latin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580" y="981645"/>
            <a:ext cx="4965007" cy="539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7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38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cs typeface="Calibri" panose="020F0502020204030204" pitchFamily="34" charset="0"/>
              </a:rPr>
              <a:t>양액제어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cs typeface="Calibri" panose="020F0502020204030204" pitchFamily="34" charset="0"/>
              </a:rPr>
              <a:t> 시스템</a:t>
            </a:r>
            <a:endParaRPr lang="ko-KR" altLang="en-US" sz="2800" b="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7202" y="981645"/>
            <a:ext cx="38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pH </a:t>
            </a:r>
            <a:r>
              <a:rPr lang="ko-KR" altLang="en-US" smtClean="0">
                <a:latin typeface="+mj-ea"/>
                <a:ea typeface="+mj-ea"/>
              </a:rPr>
              <a:t>측정기</a:t>
            </a:r>
            <a:endParaRPr lang="en-US" altLang="ko-KR" dirty="0" smtClean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7202" y="1953195"/>
            <a:ext cx="38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ea"/>
                <a:ea typeface="+mj-ea"/>
              </a:rPr>
              <a:t>정량 펌프</a:t>
            </a:r>
            <a:endParaRPr lang="en-US" altLang="ko-KR" dirty="0" smtClean="0"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7202" y="2924745"/>
            <a:ext cx="3852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ea"/>
                <a:ea typeface="+mj-ea"/>
              </a:rPr>
              <a:t>릴레이보단 </a:t>
            </a:r>
            <a:r>
              <a:rPr lang="en-US" altLang="ko-KR" dirty="0" smtClean="0">
                <a:latin typeface="+mj-ea"/>
                <a:ea typeface="+mj-ea"/>
              </a:rPr>
              <a:t>SSR -&gt; </a:t>
            </a:r>
            <a:r>
              <a:rPr lang="ko-KR" altLang="en-US" smtClean="0">
                <a:latin typeface="+mj-ea"/>
                <a:ea typeface="+mj-ea"/>
              </a:rPr>
              <a:t>소리 때문에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ko-KR" altLang="en-US" dirty="0" err="1" smtClean="0">
                <a:latin typeface="+mj-ea"/>
                <a:ea typeface="+mj-ea"/>
              </a:rPr>
              <a:t>아두이노용</a:t>
            </a:r>
            <a:r>
              <a:rPr lang="ko-KR" altLang="en-US" dirty="0" smtClean="0">
                <a:latin typeface="+mj-ea"/>
                <a:ea typeface="+mj-ea"/>
              </a:rPr>
              <a:t> </a:t>
            </a:r>
            <a:r>
              <a:rPr lang="en-US" altLang="ko-KR" dirty="0" err="1" smtClean="0">
                <a:latin typeface="+mj-ea"/>
                <a:ea typeface="+mj-ea"/>
              </a:rPr>
              <a:t>ssr</a:t>
            </a:r>
            <a:endParaRPr lang="en-US" altLang="ko-KR" dirty="0" smtClean="0">
              <a:latin typeface="+mj-ea"/>
              <a:ea typeface="+mj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66725" y="55918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http://itempage3.auction.co.kr/DetailView.aspx?itemno=B812734324</a:t>
            </a:r>
          </a:p>
        </p:txBody>
      </p:sp>
    </p:spTree>
    <p:extLst>
      <p:ext uri="{BB962C8B-B14F-4D97-AF65-F5344CB8AC3E}">
        <p14:creationId xmlns:p14="http://schemas.microsoft.com/office/powerpoint/2010/main" val="75246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39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cs typeface="Calibri" panose="020F0502020204030204" pitchFamily="34" charset="0"/>
              </a:rPr>
              <a:t>양액제어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cs typeface="Calibri" panose="020F0502020204030204" pitchFamily="34" charset="0"/>
              </a:rPr>
              <a:t> 시스템</a:t>
            </a:r>
            <a:endParaRPr lang="ko-KR" altLang="en-US" sz="2800" b="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cs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202" y="981645"/>
            <a:ext cx="38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+mj-ea"/>
                <a:ea typeface="+mj-ea"/>
              </a:rPr>
              <a:t>벤치마킹</a:t>
            </a:r>
            <a:endParaRPr lang="en-US" altLang="ko-KR" dirty="0" smtClean="0"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7" y="1350977"/>
            <a:ext cx="3895725" cy="1905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67" y="3625309"/>
            <a:ext cx="9144000" cy="262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40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MyCobot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 280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Noto Sans Korean Light" pitchFamily="34" charset="-127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4056"/>
            <a:ext cx="9144000" cy="564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7642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6AED297-88B1-4498-96D5-5591461BB898}"/>
              </a:ext>
            </a:extLst>
          </p:cNvPr>
          <p:cNvSpPr txBox="1"/>
          <p:nvPr/>
        </p:nvSpPr>
        <p:spPr>
          <a:xfrm>
            <a:off x="6848475" y="2670718"/>
            <a:ext cx="2295525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400" b="1" spc="-12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Structure</a:t>
            </a:r>
            <a:endParaRPr lang="en-US" altLang="ko-KR" sz="4400" b="1" spc="-120" dirty="0">
              <a:ln>
                <a:solidFill>
                  <a:schemeClr val="tx1">
                    <a:alpha val="0"/>
                  </a:schemeClr>
                </a:solidFill>
              </a:ln>
              <a:latin typeface="Calibri" panose="020F0502020204030204" pitchFamily="34" charset="0"/>
              <a:ea typeface="Noto Sans Korean Light" pitchFamily="34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41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41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cs typeface="Calibri" panose="020F0502020204030204" pitchFamily="34" charset="0"/>
              </a:rPr>
              <a:t>양액제어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cs typeface="Calibri" panose="020F0502020204030204" pitchFamily="34" charset="0"/>
              </a:rPr>
              <a:t> 시스템</a:t>
            </a:r>
            <a:endParaRPr lang="ko-KR" altLang="en-US" sz="2800" b="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cs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202" y="981645"/>
            <a:ext cx="38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+mj-ea"/>
                <a:ea typeface="+mj-ea"/>
              </a:rPr>
              <a:t>벤치마킹</a:t>
            </a:r>
            <a:endParaRPr lang="en-US" altLang="ko-KR" dirty="0" smtClean="0"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7" y="1350977"/>
            <a:ext cx="3895725" cy="1905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67" y="3625309"/>
            <a:ext cx="9144000" cy="262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8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6AED297-88B1-4498-96D5-5591461BB898}"/>
              </a:ext>
            </a:extLst>
          </p:cNvPr>
          <p:cNvSpPr txBox="1"/>
          <p:nvPr/>
        </p:nvSpPr>
        <p:spPr>
          <a:xfrm>
            <a:off x="6648451" y="2670718"/>
            <a:ext cx="2495550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400" b="1" spc="-12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Hardware</a:t>
            </a:r>
            <a:endParaRPr lang="en-US" altLang="ko-KR" sz="4400" b="1" spc="-120" dirty="0">
              <a:ln>
                <a:solidFill>
                  <a:schemeClr val="tx1">
                    <a:alpha val="0"/>
                  </a:schemeClr>
                </a:solidFill>
              </a:ln>
              <a:latin typeface="Calibri" panose="020F0502020204030204" pitchFamily="34" charset="0"/>
              <a:ea typeface="Noto Sans Korean Light" pitchFamily="34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19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43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cs typeface="Calibri" panose="020F0502020204030204" pitchFamily="34" charset="0"/>
              </a:rPr>
              <a:t>양액제어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cs typeface="Calibri" panose="020F0502020204030204" pitchFamily="34" charset="0"/>
              </a:rPr>
              <a:t> 시스템</a:t>
            </a:r>
            <a:endParaRPr lang="ko-KR" altLang="en-US" sz="2800" b="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26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6AED297-88B1-4498-96D5-5591461BB898}"/>
              </a:ext>
            </a:extLst>
          </p:cNvPr>
          <p:cNvSpPr txBox="1"/>
          <p:nvPr/>
        </p:nvSpPr>
        <p:spPr>
          <a:xfrm>
            <a:off x="6696075" y="2670718"/>
            <a:ext cx="2447925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400" b="1" spc="-12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Software</a:t>
            </a:r>
            <a:endParaRPr lang="en-US" altLang="ko-KR" sz="4400" b="1" spc="-120" dirty="0">
              <a:ln>
                <a:solidFill>
                  <a:schemeClr val="tx1">
                    <a:alpha val="0"/>
                  </a:schemeClr>
                </a:solidFill>
              </a:ln>
              <a:latin typeface="Calibri" panose="020F0502020204030204" pitchFamily="34" charset="0"/>
              <a:ea typeface="Noto Sans Korean Light" pitchFamily="34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81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45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cs typeface="Calibri" panose="020F0502020204030204" pitchFamily="34" charset="0"/>
              </a:rPr>
              <a:t>양액제어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cs typeface="Calibri" panose="020F0502020204030204" pitchFamily="34" charset="0"/>
              </a:rPr>
              <a:t> 시스템</a:t>
            </a:r>
            <a:endParaRPr lang="ko-KR" altLang="en-US" sz="2800" b="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cs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202" y="981645"/>
            <a:ext cx="38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+mj-ea"/>
                <a:ea typeface="+mj-ea"/>
              </a:rPr>
              <a:t>벤치마킹</a:t>
            </a:r>
            <a:endParaRPr lang="en-US" altLang="ko-KR" dirty="0" smtClean="0"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7" y="1350977"/>
            <a:ext cx="3895725" cy="1905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67" y="3625309"/>
            <a:ext cx="9144000" cy="262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04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8" y="1555719"/>
            <a:ext cx="5861580" cy="512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642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08193" y="2828836"/>
            <a:ext cx="39276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Thank you</a:t>
            </a:r>
            <a:endParaRPr lang="ko-KR" altLang="en-US" sz="7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25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LEAF Robotics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646407" y="904366"/>
            <a:ext cx="5833570" cy="1225132"/>
            <a:chOff x="1646407" y="904366"/>
            <a:chExt cx="5833570" cy="1225132"/>
          </a:xfrm>
        </p:grpSpPr>
        <p:sp>
          <p:nvSpPr>
            <p:cNvPr id="9" name="직사각형 8"/>
            <p:cNvSpPr/>
            <p:nvPr/>
          </p:nvSpPr>
          <p:spPr>
            <a:xfrm>
              <a:off x="2774727" y="1019644"/>
              <a:ext cx="4392164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6000" b="1" dirty="0" smtClean="0">
                  <a:latin typeface="+mj-lt"/>
                  <a:cs typeface="Arial" panose="020B0604020202020204" pitchFamily="34" charset="0"/>
                </a:rPr>
                <a:t>LEAF</a:t>
              </a:r>
              <a:r>
                <a:rPr lang="en-US" altLang="ko-KR" sz="2800" dirty="0" smtClean="0">
                  <a:latin typeface="+mj-lt"/>
                  <a:cs typeface="Arial" panose="020B0604020202020204" pitchFamily="34" charset="0"/>
                </a:rPr>
                <a:t>  </a:t>
              </a:r>
              <a:r>
                <a:rPr lang="en-US" altLang="ko-KR" sz="6000" b="1" dirty="0">
                  <a:latin typeface="+mj-lt"/>
                  <a:cs typeface="Arial" panose="020B0604020202020204" pitchFamily="34" charset="0"/>
                </a:rPr>
                <a:t>Robotics</a:t>
              </a:r>
              <a:endParaRPr lang="ko-KR" altLang="en-US" sz="6000" b="1">
                <a:latin typeface="+mj-lt"/>
                <a:cs typeface="Arial" panose="020B0604020202020204" pitchFamily="34" charset="0"/>
              </a:endParaRPr>
            </a:p>
          </p:txBody>
        </p:sp>
        <p:pic>
          <p:nvPicPr>
            <p:cNvPr id="7" name="Picture 2" descr="잎 - 무료 자연개 아이콘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17616">
              <a:off x="1646407" y="925453"/>
              <a:ext cx="1204045" cy="1204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산업용 로봇 아이콘 - ico,png,icns,무료 아이콘 다운로드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007431" y="904366"/>
              <a:ext cx="472546" cy="472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5493" t="27028" r="10457" b="19123"/>
          <a:stretch/>
        </p:blipFill>
        <p:spPr>
          <a:xfrm>
            <a:off x="505728" y="4425601"/>
            <a:ext cx="4828272" cy="223355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75305" y="3706096"/>
            <a:ext cx="14229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smtClean="0">
                <a:latin typeface="Söhne"/>
              </a:rPr>
              <a:t>경영철학</a:t>
            </a:r>
            <a:endParaRPr lang="en-US" altLang="ko-KR" b="1" dirty="0">
              <a:latin typeface="Söhne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31949" y="2102468"/>
            <a:ext cx="785670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0" b="1" dirty="0" smtClean="0">
                <a:latin typeface="+mj-lt"/>
                <a:cs typeface="Arial" panose="020B0604020202020204" pitchFamily="34" charset="0"/>
              </a:rPr>
              <a:t>L</a:t>
            </a:r>
            <a:r>
              <a:rPr lang="en-US" altLang="ko-KR" sz="2800" dirty="0" smtClean="0">
                <a:latin typeface="+mj-lt"/>
                <a:cs typeface="Arial" panose="020B0604020202020204" pitchFamily="34" charset="0"/>
              </a:rPr>
              <a:t>ight</a:t>
            </a:r>
            <a:r>
              <a:rPr lang="en-US" altLang="ko-KR" sz="2800" dirty="0">
                <a:latin typeface="+mj-lt"/>
                <a:cs typeface="Arial" panose="020B0604020202020204" pitchFamily="34" charset="0"/>
              </a:rPr>
              <a:t>, </a:t>
            </a:r>
            <a:r>
              <a:rPr lang="en-US" altLang="ko-KR" sz="6000" b="1" dirty="0">
                <a:latin typeface="+mj-lt"/>
                <a:cs typeface="Arial" panose="020B0604020202020204" pitchFamily="34" charset="0"/>
              </a:rPr>
              <a:t>E</a:t>
            </a:r>
            <a:r>
              <a:rPr lang="en-US" altLang="ko-KR" sz="2800" dirty="0">
                <a:latin typeface="+mj-lt"/>
                <a:cs typeface="Arial" panose="020B0604020202020204" pitchFamily="34" charset="0"/>
              </a:rPr>
              <a:t>nvironment, </a:t>
            </a:r>
            <a:r>
              <a:rPr lang="en-US" altLang="ko-KR" sz="6000" b="1" dirty="0">
                <a:latin typeface="+mj-lt"/>
                <a:cs typeface="Arial" panose="020B0604020202020204" pitchFamily="34" charset="0"/>
              </a:rPr>
              <a:t>A</a:t>
            </a:r>
            <a:r>
              <a:rPr lang="en-US" altLang="ko-KR" sz="2800" dirty="0">
                <a:latin typeface="+mj-lt"/>
                <a:cs typeface="Arial" panose="020B0604020202020204" pitchFamily="34" charset="0"/>
              </a:rPr>
              <a:t>ir, </a:t>
            </a:r>
            <a:r>
              <a:rPr lang="en-US" altLang="ko-KR" sz="6000" b="1" dirty="0" smtClean="0">
                <a:latin typeface="+mj-lt"/>
                <a:cs typeface="Arial" panose="020B0604020202020204" pitchFamily="34" charset="0"/>
              </a:rPr>
              <a:t>F</a:t>
            </a:r>
            <a:r>
              <a:rPr lang="en-US" altLang="ko-KR" sz="2800" dirty="0" smtClean="0">
                <a:latin typeface="+mj-lt"/>
                <a:cs typeface="Arial" panose="020B0604020202020204" pitchFamily="34" charset="0"/>
              </a:rPr>
              <a:t>ood  </a:t>
            </a:r>
            <a:r>
              <a:rPr lang="en-US" altLang="ko-KR" sz="6000" b="1" dirty="0">
                <a:latin typeface="+mj-lt"/>
                <a:cs typeface="Arial" panose="020B0604020202020204" pitchFamily="34" charset="0"/>
              </a:rPr>
              <a:t>Robotics</a:t>
            </a:r>
            <a:endParaRPr lang="ko-KR" altLang="en-US" sz="6000" b="1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8649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 rot="10800000">
            <a:off x="4480765" y="2089228"/>
            <a:ext cx="325657" cy="288251"/>
          </a:xfrm>
          <a:custGeom>
            <a:avLst/>
            <a:gdLst>
              <a:gd name="connsiteX0" fmla="*/ 0 w 469900"/>
              <a:gd name="connsiteY0" fmla="*/ 0 h 415926"/>
              <a:gd name="connsiteX1" fmla="*/ 257175 w 469900"/>
              <a:gd name="connsiteY1" fmla="*/ 0 h 415926"/>
              <a:gd name="connsiteX2" fmla="*/ 469900 w 469900"/>
              <a:gd name="connsiteY2" fmla="*/ 207963 h 415926"/>
              <a:gd name="connsiteX3" fmla="*/ 257175 w 469900"/>
              <a:gd name="connsiteY3" fmla="*/ 415926 h 415926"/>
              <a:gd name="connsiteX4" fmla="*/ 257165 w 469900"/>
              <a:gd name="connsiteY4" fmla="*/ 415925 h 415926"/>
              <a:gd name="connsiteX5" fmla="*/ 0 w 469900"/>
              <a:gd name="connsiteY5" fmla="*/ 415925 h 41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9900" h="415926">
                <a:moveTo>
                  <a:pt x="0" y="0"/>
                </a:moveTo>
                <a:lnTo>
                  <a:pt x="257175" y="0"/>
                </a:lnTo>
                <a:cubicBezTo>
                  <a:pt x="374660" y="0"/>
                  <a:pt x="469900" y="93108"/>
                  <a:pt x="469900" y="207963"/>
                </a:cubicBezTo>
                <a:cubicBezTo>
                  <a:pt x="469900" y="322818"/>
                  <a:pt x="374660" y="415926"/>
                  <a:pt x="257175" y="415926"/>
                </a:cubicBezTo>
                <a:lnTo>
                  <a:pt x="257165" y="415925"/>
                </a:lnTo>
                <a:lnTo>
                  <a:pt x="0" y="415925"/>
                </a:lnTo>
                <a:close/>
              </a:path>
            </a:pathLst>
          </a:cu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3407833" y="1596150"/>
            <a:ext cx="469900" cy="415926"/>
          </a:xfrm>
          <a:custGeom>
            <a:avLst/>
            <a:gdLst>
              <a:gd name="connsiteX0" fmla="*/ 0 w 469900"/>
              <a:gd name="connsiteY0" fmla="*/ 0 h 415926"/>
              <a:gd name="connsiteX1" fmla="*/ 257175 w 469900"/>
              <a:gd name="connsiteY1" fmla="*/ 0 h 415926"/>
              <a:gd name="connsiteX2" fmla="*/ 469900 w 469900"/>
              <a:gd name="connsiteY2" fmla="*/ 207963 h 415926"/>
              <a:gd name="connsiteX3" fmla="*/ 257175 w 469900"/>
              <a:gd name="connsiteY3" fmla="*/ 415926 h 415926"/>
              <a:gd name="connsiteX4" fmla="*/ 257165 w 469900"/>
              <a:gd name="connsiteY4" fmla="*/ 415925 h 415926"/>
              <a:gd name="connsiteX5" fmla="*/ 0 w 469900"/>
              <a:gd name="connsiteY5" fmla="*/ 415925 h 41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9900" h="415926">
                <a:moveTo>
                  <a:pt x="0" y="0"/>
                </a:moveTo>
                <a:lnTo>
                  <a:pt x="257175" y="0"/>
                </a:lnTo>
                <a:cubicBezTo>
                  <a:pt x="374660" y="0"/>
                  <a:pt x="469900" y="93108"/>
                  <a:pt x="469900" y="207963"/>
                </a:cubicBezTo>
                <a:cubicBezTo>
                  <a:pt x="469900" y="322818"/>
                  <a:pt x="374660" y="415926"/>
                  <a:pt x="257175" y="415926"/>
                </a:cubicBezTo>
                <a:lnTo>
                  <a:pt x="257165" y="415925"/>
                </a:lnTo>
                <a:lnTo>
                  <a:pt x="0" y="415925"/>
                </a:lnTo>
                <a:close/>
              </a:path>
            </a:pathLst>
          </a:cu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49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Plant</a:t>
            </a:r>
            <a:r>
              <a:rPr lang="en-US" altLang="ko-KR" sz="2800" baseline="30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2</a:t>
            </a:r>
            <a:endParaRPr lang="ko-KR" altLang="en-US" sz="2800" b="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pic>
        <p:nvPicPr>
          <p:cNvPr id="1026" name="Picture 2" descr="산업용 로봇 아이콘 - ico,png,icns,무료 아이콘 다운로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482" y="1490423"/>
            <a:ext cx="945092" cy="94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144309" y="1027826"/>
            <a:ext cx="3848298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Plant</a:t>
            </a:r>
            <a:r>
              <a:rPr lang="en-US" altLang="ko-KR" sz="11500" baseline="30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2</a:t>
            </a:r>
            <a:endParaRPr lang="ko-KR" altLang="en-US" sz="11500">
              <a:solidFill>
                <a:sysClr val="windowText" lastClr="000000"/>
              </a:solidFill>
            </a:endParaRPr>
          </a:p>
        </p:txBody>
      </p:sp>
      <p:sp>
        <p:nvSpPr>
          <p:cNvPr id="12" name="자유형 11"/>
          <p:cNvSpPr/>
          <p:nvPr/>
        </p:nvSpPr>
        <p:spPr>
          <a:xfrm rot="18621455">
            <a:off x="4731590" y="1573926"/>
            <a:ext cx="325657" cy="288251"/>
          </a:xfrm>
          <a:custGeom>
            <a:avLst/>
            <a:gdLst>
              <a:gd name="connsiteX0" fmla="*/ 0 w 469900"/>
              <a:gd name="connsiteY0" fmla="*/ 0 h 415926"/>
              <a:gd name="connsiteX1" fmla="*/ 257175 w 469900"/>
              <a:gd name="connsiteY1" fmla="*/ 0 h 415926"/>
              <a:gd name="connsiteX2" fmla="*/ 469900 w 469900"/>
              <a:gd name="connsiteY2" fmla="*/ 207963 h 415926"/>
              <a:gd name="connsiteX3" fmla="*/ 257175 w 469900"/>
              <a:gd name="connsiteY3" fmla="*/ 415926 h 415926"/>
              <a:gd name="connsiteX4" fmla="*/ 257165 w 469900"/>
              <a:gd name="connsiteY4" fmla="*/ 415925 h 415926"/>
              <a:gd name="connsiteX5" fmla="*/ 0 w 469900"/>
              <a:gd name="connsiteY5" fmla="*/ 415925 h 41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9900" h="415926">
                <a:moveTo>
                  <a:pt x="0" y="0"/>
                </a:moveTo>
                <a:lnTo>
                  <a:pt x="257175" y="0"/>
                </a:lnTo>
                <a:cubicBezTo>
                  <a:pt x="374660" y="0"/>
                  <a:pt x="469900" y="93108"/>
                  <a:pt x="469900" y="207963"/>
                </a:cubicBezTo>
                <a:cubicBezTo>
                  <a:pt x="469900" y="322818"/>
                  <a:pt x="374660" y="415926"/>
                  <a:pt x="257175" y="415926"/>
                </a:cubicBezTo>
                <a:lnTo>
                  <a:pt x="257165" y="415925"/>
                </a:lnTo>
                <a:lnTo>
                  <a:pt x="0" y="415925"/>
                </a:lnTo>
                <a:close/>
              </a:path>
            </a:pathLst>
          </a:custGeom>
          <a:solidFill>
            <a:srgbClr val="33CC33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105056" y="4700231"/>
            <a:ext cx="3593782" cy="1862048"/>
            <a:chOff x="4105056" y="4700231"/>
            <a:chExt cx="3593782" cy="1862048"/>
          </a:xfrm>
        </p:grpSpPr>
        <p:sp>
          <p:nvSpPr>
            <p:cNvPr id="13" name="자유형 12"/>
            <p:cNvSpPr/>
            <p:nvPr/>
          </p:nvSpPr>
          <p:spPr>
            <a:xfrm rot="9464212">
              <a:off x="4105056" y="5476876"/>
              <a:ext cx="325657" cy="288251"/>
            </a:xfrm>
            <a:custGeom>
              <a:avLst/>
              <a:gdLst>
                <a:gd name="connsiteX0" fmla="*/ 0 w 469900"/>
                <a:gd name="connsiteY0" fmla="*/ 0 h 415926"/>
                <a:gd name="connsiteX1" fmla="*/ 257175 w 469900"/>
                <a:gd name="connsiteY1" fmla="*/ 0 h 415926"/>
                <a:gd name="connsiteX2" fmla="*/ 469900 w 469900"/>
                <a:gd name="connsiteY2" fmla="*/ 207963 h 415926"/>
                <a:gd name="connsiteX3" fmla="*/ 257175 w 469900"/>
                <a:gd name="connsiteY3" fmla="*/ 415926 h 415926"/>
                <a:gd name="connsiteX4" fmla="*/ 257165 w 469900"/>
                <a:gd name="connsiteY4" fmla="*/ 415925 h 415926"/>
                <a:gd name="connsiteX5" fmla="*/ 0 w 469900"/>
                <a:gd name="connsiteY5" fmla="*/ 415925 h 41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9900" h="415926">
                  <a:moveTo>
                    <a:pt x="0" y="0"/>
                  </a:moveTo>
                  <a:lnTo>
                    <a:pt x="257175" y="0"/>
                  </a:lnTo>
                  <a:cubicBezTo>
                    <a:pt x="374660" y="0"/>
                    <a:pt x="469900" y="93108"/>
                    <a:pt x="469900" y="207963"/>
                  </a:cubicBezTo>
                  <a:cubicBezTo>
                    <a:pt x="469900" y="322818"/>
                    <a:pt x="374660" y="415926"/>
                    <a:pt x="257175" y="415926"/>
                  </a:cubicBezTo>
                  <a:lnTo>
                    <a:pt x="257165" y="415925"/>
                  </a:lnTo>
                  <a:lnTo>
                    <a:pt x="0" y="415925"/>
                  </a:lnTo>
                  <a:close/>
                </a:path>
              </a:pathLst>
            </a:custGeom>
            <a:solidFill>
              <a:srgbClr val="33CC33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rot="10800000">
              <a:off x="5473481" y="5761633"/>
              <a:ext cx="325657" cy="288251"/>
            </a:xfrm>
            <a:custGeom>
              <a:avLst/>
              <a:gdLst>
                <a:gd name="connsiteX0" fmla="*/ 0 w 469900"/>
                <a:gd name="connsiteY0" fmla="*/ 0 h 415926"/>
                <a:gd name="connsiteX1" fmla="*/ 257175 w 469900"/>
                <a:gd name="connsiteY1" fmla="*/ 0 h 415926"/>
                <a:gd name="connsiteX2" fmla="*/ 469900 w 469900"/>
                <a:gd name="connsiteY2" fmla="*/ 207963 h 415926"/>
                <a:gd name="connsiteX3" fmla="*/ 257175 w 469900"/>
                <a:gd name="connsiteY3" fmla="*/ 415926 h 415926"/>
                <a:gd name="connsiteX4" fmla="*/ 257165 w 469900"/>
                <a:gd name="connsiteY4" fmla="*/ 415925 h 415926"/>
                <a:gd name="connsiteX5" fmla="*/ 0 w 469900"/>
                <a:gd name="connsiteY5" fmla="*/ 415925 h 41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9900" h="415926">
                  <a:moveTo>
                    <a:pt x="0" y="0"/>
                  </a:moveTo>
                  <a:lnTo>
                    <a:pt x="257175" y="0"/>
                  </a:lnTo>
                  <a:cubicBezTo>
                    <a:pt x="374660" y="0"/>
                    <a:pt x="469900" y="93108"/>
                    <a:pt x="469900" y="207963"/>
                  </a:cubicBezTo>
                  <a:cubicBezTo>
                    <a:pt x="469900" y="322818"/>
                    <a:pt x="374660" y="415926"/>
                    <a:pt x="257175" y="415926"/>
                  </a:cubicBezTo>
                  <a:lnTo>
                    <a:pt x="257165" y="415925"/>
                  </a:lnTo>
                  <a:lnTo>
                    <a:pt x="0" y="415925"/>
                  </a:lnTo>
                  <a:close/>
                </a:path>
              </a:pathLst>
            </a:custGeom>
            <a:solidFill>
              <a:srgbClr val="33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 14"/>
            <p:cNvSpPr/>
            <p:nvPr/>
          </p:nvSpPr>
          <p:spPr>
            <a:xfrm>
              <a:off x="4400549" y="5268555"/>
              <a:ext cx="469900" cy="415926"/>
            </a:xfrm>
            <a:custGeom>
              <a:avLst/>
              <a:gdLst>
                <a:gd name="connsiteX0" fmla="*/ 0 w 469900"/>
                <a:gd name="connsiteY0" fmla="*/ 0 h 415926"/>
                <a:gd name="connsiteX1" fmla="*/ 257175 w 469900"/>
                <a:gd name="connsiteY1" fmla="*/ 0 h 415926"/>
                <a:gd name="connsiteX2" fmla="*/ 469900 w 469900"/>
                <a:gd name="connsiteY2" fmla="*/ 207963 h 415926"/>
                <a:gd name="connsiteX3" fmla="*/ 257175 w 469900"/>
                <a:gd name="connsiteY3" fmla="*/ 415926 h 415926"/>
                <a:gd name="connsiteX4" fmla="*/ 257165 w 469900"/>
                <a:gd name="connsiteY4" fmla="*/ 415925 h 415926"/>
                <a:gd name="connsiteX5" fmla="*/ 0 w 469900"/>
                <a:gd name="connsiteY5" fmla="*/ 415925 h 41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9900" h="415926">
                  <a:moveTo>
                    <a:pt x="0" y="0"/>
                  </a:moveTo>
                  <a:lnTo>
                    <a:pt x="257175" y="0"/>
                  </a:lnTo>
                  <a:cubicBezTo>
                    <a:pt x="374660" y="0"/>
                    <a:pt x="469900" y="93108"/>
                    <a:pt x="469900" y="207963"/>
                  </a:cubicBezTo>
                  <a:cubicBezTo>
                    <a:pt x="469900" y="322818"/>
                    <a:pt x="374660" y="415926"/>
                    <a:pt x="257175" y="415926"/>
                  </a:cubicBezTo>
                  <a:lnTo>
                    <a:pt x="257165" y="415925"/>
                  </a:lnTo>
                  <a:lnTo>
                    <a:pt x="0" y="415925"/>
                  </a:lnTo>
                  <a:close/>
                </a:path>
              </a:pathLst>
            </a:custGeom>
            <a:solidFill>
              <a:srgbClr val="33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2" descr="산업용 로봇 아이콘 - ico,png,icns,무료 아이콘 다운로드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226292" y="4952743"/>
              <a:ext cx="472546" cy="472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4137025" y="4700231"/>
              <a:ext cx="3245568" cy="1862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5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Calibri" panose="020F0502020204030204" pitchFamily="34" charset="0"/>
                  <a:ea typeface="Noto Sans Korean Light" pitchFamily="34" charset="-127"/>
                  <a:cs typeface="Calibri" panose="020F0502020204030204" pitchFamily="34" charset="0"/>
                </a:rPr>
                <a:t>Plant</a:t>
              </a:r>
              <a:endParaRPr lang="ko-KR" altLang="en-US" sz="1150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자유형 19"/>
            <p:cNvSpPr/>
            <p:nvPr/>
          </p:nvSpPr>
          <p:spPr>
            <a:xfrm rot="18621455">
              <a:off x="5724306" y="5246331"/>
              <a:ext cx="325657" cy="288251"/>
            </a:xfrm>
            <a:custGeom>
              <a:avLst/>
              <a:gdLst>
                <a:gd name="connsiteX0" fmla="*/ 0 w 469900"/>
                <a:gd name="connsiteY0" fmla="*/ 0 h 415926"/>
                <a:gd name="connsiteX1" fmla="*/ 257175 w 469900"/>
                <a:gd name="connsiteY1" fmla="*/ 0 h 415926"/>
                <a:gd name="connsiteX2" fmla="*/ 469900 w 469900"/>
                <a:gd name="connsiteY2" fmla="*/ 207963 h 415926"/>
                <a:gd name="connsiteX3" fmla="*/ 257175 w 469900"/>
                <a:gd name="connsiteY3" fmla="*/ 415926 h 415926"/>
                <a:gd name="connsiteX4" fmla="*/ 257165 w 469900"/>
                <a:gd name="connsiteY4" fmla="*/ 415925 h 415926"/>
                <a:gd name="connsiteX5" fmla="*/ 0 w 469900"/>
                <a:gd name="connsiteY5" fmla="*/ 415925 h 41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9900" h="415926">
                  <a:moveTo>
                    <a:pt x="0" y="0"/>
                  </a:moveTo>
                  <a:lnTo>
                    <a:pt x="257175" y="0"/>
                  </a:lnTo>
                  <a:cubicBezTo>
                    <a:pt x="374660" y="0"/>
                    <a:pt x="469900" y="93108"/>
                    <a:pt x="469900" y="207963"/>
                  </a:cubicBezTo>
                  <a:cubicBezTo>
                    <a:pt x="469900" y="322818"/>
                    <a:pt x="374660" y="415926"/>
                    <a:pt x="257175" y="415926"/>
                  </a:cubicBezTo>
                  <a:lnTo>
                    <a:pt x="257165" y="415925"/>
                  </a:lnTo>
                  <a:lnTo>
                    <a:pt x="0" y="415925"/>
                  </a:lnTo>
                  <a:close/>
                </a:path>
              </a:pathLst>
            </a:custGeom>
            <a:solidFill>
              <a:srgbClr val="33CC33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2882260" y="2774816"/>
            <a:ext cx="3593782" cy="1862048"/>
            <a:chOff x="4105056" y="4700231"/>
            <a:chExt cx="3593782" cy="1862048"/>
          </a:xfrm>
        </p:grpSpPr>
        <p:sp>
          <p:nvSpPr>
            <p:cNvPr id="22" name="자유형 21"/>
            <p:cNvSpPr/>
            <p:nvPr/>
          </p:nvSpPr>
          <p:spPr>
            <a:xfrm rot="9464212">
              <a:off x="4105056" y="5476876"/>
              <a:ext cx="325657" cy="288251"/>
            </a:xfrm>
            <a:custGeom>
              <a:avLst/>
              <a:gdLst>
                <a:gd name="connsiteX0" fmla="*/ 0 w 469900"/>
                <a:gd name="connsiteY0" fmla="*/ 0 h 415926"/>
                <a:gd name="connsiteX1" fmla="*/ 257175 w 469900"/>
                <a:gd name="connsiteY1" fmla="*/ 0 h 415926"/>
                <a:gd name="connsiteX2" fmla="*/ 469900 w 469900"/>
                <a:gd name="connsiteY2" fmla="*/ 207963 h 415926"/>
                <a:gd name="connsiteX3" fmla="*/ 257175 w 469900"/>
                <a:gd name="connsiteY3" fmla="*/ 415926 h 415926"/>
                <a:gd name="connsiteX4" fmla="*/ 257165 w 469900"/>
                <a:gd name="connsiteY4" fmla="*/ 415925 h 415926"/>
                <a:gd name="connsiteX5" fmla="*/ 0 w 469900"/>
                <a:gd name="connsiteY5" fmla="*/ 415925 h 41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9900" h="415926">
                  <a:moveTo>
                    <a:pt x="0" y="0"/>
                  </a:moveTo>
                  <a:lnTo>
                    <a:pt x="257175" y="0"/>
                  </a:lnTo>
                  <a:cubicBezTo>
                    <a:pt x="374660" y="0"/>
                    <a:pt x="469900" y="93108"/>
                    <a:pt x="469900" y="207963"/>
                  </a:cubicBezTo>
                  <a:cubicBezTo>
                    <a:pt x="469900" y="322818"/>
                    <a:pt x="374660" y="415926"/>
                    <a:pt x="257175" y="415926"/>
                  </a:cubicBezTo>
                  <a:lnTo>
                    <a:pt x="257165" y="415925"/>
                  </a:lnTo>
                  <a:lnTo>
                    <a:pt x="0" y="415925"/>
                  </a:lnTo>
                  <a:close/>
                </a:path>
              </a:pathLst>
            </a:custGeom>
            <a:solidFill>
              <a:srgbClr val="33CC33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 22"/>
            <p:cNvSpPr/>
            <p:nvPr/>
          </p:nvSpPr>
          <p:spPr>
            <a:xfrm rot="10800000">
              <a:off x="5473481" y="5761633"/>
              <a:ext cx="325657" cy="288251"/>
            </a:xfrm>
            <a:custGeom>
              <a:avLst/>
              <a:gdLst>
                <a:gd name="connsiteX0" fmla="*/ 0 w 469900"/>
                <a:gd name="connsiteY0" fmla="*/ 0 h 415926"/>
                <a:gd name="connsiteX1" fmla="*/ 257175 w 469900"/>
                <a:gd name="connsiteY1" fmla="*/ 0 h 415926"/>
                <a:gd name="connsiteX2" fmla="*/ 469900 w 469900"/>
                <a:gd name="connsiteY2" fmla="*/ 207963 h 415926"/>
                <a:gd name="connsiteX3" fmla="*/ 257175 w 469900"/>
                <a:gd name="connsiteY3" fmla="*/ 415926 h 415926"/>
                <a:gd name="connsiteX4" fmla="*/ 257165 w 469900"/>
                <a:gd name="connsiteY4" fmla="*/ 415925 h 415926"/>
                <a:gd name="connsiteX5" fmla="*/ 0 w 469900"/>
                <a:gd name="connsiteY5" fmla="*/ 415925 h 41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9900" h="415926">
                  <a:moveTo>
                    <a:pt x="0" y="0"/>
                  </a:moveTo>
                  <a:lnTo>
                    <a:pt x="257175" y="0"/>
                  </a:lnTo>
                  <a:cubicBezTo>
                    <a:pt x="374660" y="0"/>
                    <a:pt x="469900" y="93108"/>
                    <a:pt x="469900" y="207963"/>
                  </a:cubicBezTo>
                  <a:cubicBezTo>
                    <a:pt x="469900" y="322818"/>
                    <a:pt x="374660" y="415926"/>
                    <a:pt x="257175" y="415926"/>
                  </a:cubicBezTo>
                  <a:lnTo>
                    <a:pt x="257165" y="415925"/>
                  </a:lnTo>
                  <a:lnTo>
                    <a:pt x="0" y="415925"/>
                  </a:lnTo>
                  <a:close/>
                </a:path>
              </a:pathLst>
            </a:custGeom>
            <a:solidFill>
              <a:srgbClr val="33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자유형 23"/>
            <p:cNvSpPr/>
            <p:nvPr/>
          </p:nvSpPr>
          <p:spPr>
            <a:xfrm>
              <a:off x="4400549" y="5268555"/>
              <a:ext cx="469900" cy="415926"/>
            </a:xfrm>
            <a:custGeom>
              <a:avLst/>
              <a:gdLst>
                <a:gd name="connsiteX0" fmla="*/ 0 w 469900"/>
                <a:gd name="connsiteY0" fmla="*/ 0 h 415926"/>
                <a:gd name="connsiteX1" fmla="*/ 257175 w 469900"/>
                <a:gd name="connsiteY1" fmla="*/ 0 h 415926"/>
                <a:gd name="connsiteX2" fmla="*/ 469900 w 469900"/>
                <a:gd name="connsiteY2" fmla="*/ 207963 h 415926"/>
                <a:gd name="connsiteX3" fmla="*/ 257175 w 469900"/>
                <a:gd name="connsiteY3" fmla="*/ 415926 h 415926"/>
                <a:gd name="connsiteX4" fmla="*/ 257165 w 469900"/>
                <a:gd name="connsiteY4" fmla="*/ 415925 h 415926"/>
                <a:gd name="connsiteX5" fmla="*/ 0 w 469900"/>
                <a:gd name="connsiteY5" fmla="*/ 415925 h 41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9900" h="415926">
                  <a:moveTo>
                    <a:pt x="0" y="0"/>
                  </a:moveTo>
                  <a:lnTo>
                    <a:pt x="257175" y="0"/>
                  </a:lnTo>
                  <a:cubicBezTo>
                    <a:pt x="374660" y="0"/>
                    <a:pt x="469900" y="93108"/>
                    <a:pt x="469900" y="207963"/>
                  </a:cubicBezTo>
                  <a:cubicBezTo>
                    <a:pt x="469900" y="322818"/>
                    <a:pt x="374660" y="415926"/>
                    <a:pt x="257175" y="415926"/>
                  </a:cubicBezTo>
                  <a:lnTo>
                    <a:pt x="257165" y="415925"/>
                  </a:lnTo>
                  <a:lnTo>
                    <a:pt x="0" y="415925"/>
                  </a:lnTo>
                  <a:close/>
                </a:path>
              </a:pathLst>
            </a:custGeom>
            <a:solidFill>
              <a:srgbClr val="33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Picture 2" descr="산업용 로봇 아이콘 - ico,png,icns,무료 아이콘 다운로드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226292" y="4952743"/>
              <a:ext cx="472546" cy="472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직사각형 25"/>
            <p:cNvSpPr/>
            <p:nvPr/>
          </p:nvSpPr>
          <p:spPr>
            <a:xfrm>
              <a:off x="4137025" y="4700231"/>
              <a:ext cx="3245568" cy="1862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5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Calibri" panose="020F0502020204030204" pitchFamily="34" charset="0"/>
                  <a:ea typeface="Noto Sans Korean Light" pitchFamily="34" charset="-127"/>
                  <a:cs typeface="Calibri" panose="020F0502020204030204" pitchFamily="34" charset="0"/>
                </a:rPr>
                <a:t>Plant</a:t>
              </a:r>
              <a:endParaRPr lang="ko-KR" altLang="en-US" sz="1150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8621455">
              <a:off x="5724306" y="5246331"/>
              <a:ext cx="325657" cy="288251"/>
            </a:xfrm>
            <a:custGeom>
              <a:avLst/>
              <a:gdLst>
                <a:gd name="connsiteX0" fmla="*/ 0 w 469900"/>
                <a:gd name="connsiteY0" fmla="*/ 0 h 415926"/>
                <a:gd name="connsiteX1" fmla="*/ 257175 w 469900"/>
                <a:gd name="connsiteY1" fmla="*/ 0 h 415926"/>
                <a:gd name="connsiteX2" fmla="*/ 469900 w 469900"/>
                <a:gd name="connsiteY2" fmla="*/ 207963 h 415926"/>
                <a:gd name="connsiteX3" fmla="*/ 257175 w 469900"/>
                <a:gd name="connsiteY3" fmla="*/ 415926 h 415926"/>
                <a:gd name="connsiteX4" fmla="*/ 257165 w 469900"/>
                <a:gd name="connsiteY4" fmla="*/ 415925 h 415926"/>
                <a:gd name="connsiteX5" fmla="*/ 0 w 469900"/>
                <a:gd name="connsiteY5" fmla="*/ 415925 h 41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9900" h="415926">
                  <a:moveTo>
                    <a:pt x="0" y="0"/>
                  </a:moveTo>
                  <a:lnTo>
                    <a:pt x="257175" y="0"/>
                  </a:lnTo>
                  <a:cubicBezTo>
                    <a:pt x="374660" y="0"/>
                    <a:pt x="469900" y="93108"/>
                    <a:pt x="469900" y="207963"/>
                  </a:cubicBezTo>
                  <a:cubicBezTo>
                    <a:pt x="469900" y="322818"/>
                    <a:pt x="374660" y="415926"/>
                    <a:pt x="257175" y="415926"/>
                  </a:cubicBezTo>
                  <a:lnTo>
                    <a:pt x="257165" y="415925"/>
                  </a:lnTo>
                  <a:lnTo>
                    <a:pt x="0" y="415925"/>
                  </a:lnTo>
                  <a:close/>
                </a:path>
              </a:pathLst>
            </a:custGeom>
            <a:solidFill>
              <a:srgbClr val="33CC33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l="6543" t="27160" r="4074" b="28024"/>
          <a:stretch/>
        </p:blipFill>
        <p:spPr>
          <a:xfrm>
            <a:off x="326124" y="4941290"/>
            <a:ext cx="2658952" cy="1333149"/>
          </a:xfrm>
          <a:prstGeom prst="rect">
            <a:avLst/>
          </a:prstGeom>
        </p:spPr>
      </p:pic>
      <p:pic>
        <p:nvPicPr>
          <p:cNvPr id="35" name="Picture 2" descr="이노그린팜 - INNOGREENFAR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94180" y="1396865"/>
            <a:ext cx="4572000" cy="472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46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5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MyCobot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 280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Noto Sans Korean Light" pitchFamily="34" charset="-127"/>
              <a:cs typeface="Arial" panose="020B0604020202020204" pitchFamily="34" charset="0"/>
            </a:endParaRPr>
          </a:p>
        </p:txBody>
      </p:sp>
      <p:sp>
        <p:nvSpPr>
          <p:cNvPr id="7" name="AutoShape 2" descr="Top 10 Raspberry Pi 3 Cases (with fan, screen, ...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68" y="942975"/>
            <a:ext cx="8067675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2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6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MyCobot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 280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Noto Sans Korean Light" pitchFamily="34" charset="-127"/>
              <a:cs typeface="Arial" panose="020B0604020202020204" pitchFamily="34" charset="0"/>
            </a:endParaRPr>
          </a:p>
        </p:txBody>
      </p:sp>
      <p:sp>
        <p:nvSpPr>
          <p:cNvPr id="7" name="AutoShape 2" descr="Top 10 Raspberry Pi 3 Cases (with fan, screen, ...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" y="809625"/>
            <a:ext cx="824865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3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MyCobot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 280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Noto Sans Korean Light" pitchFamily="34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962025"/>
            <a:ext cx="8429625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23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MyCobot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 280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Noto Sans Korean Light" pitchFamily="34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825" y="970619"/>
            <a:ext cx="3562350" cy="578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14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6AED297-88B1-4498-96D5-5591461BB898}"/>
              </a:ext>
            </a:extLst>
          </p:cNvPr>
          <p:cNvSpPr txBox="1"/>
          <p:nvPr/>
        </p:nvSpPr>
        <p:spPr>
          <a:xfrm>
            <a:off x="4834065" y="2765519"/>
            <a:ext cx="4176585" cy="12569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ko-KR" sz="4400" b="1" spc="-12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Neuromecha</a:t>
            </a:r>
            <a:endParaRPr lang="ko-KR" altLang="en-US" sz="4400" b="1" spc="-120">
              <a:ln>
                <a:solidFill>
                  <a:schemeClr val="tx1">
                    <a:alpha val="0"/>
                  </a:schemeClr>
                </a:solidFill>
              </a:ln>
              <a:latin typeface="Calibri" panose="020F0502020204030204" pitchFamily="34" charset="0"/>
              <a:ea typeface="Noto Sans Korean Light" pitchFamily="34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2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메트로폴리탄">
  <a:themeElements>
    <a:clrScheme name="메트로폴리탄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사용자 지정 1">
      <a:majorFont>
        <a:latin typeface="Calibri Light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메트로폴리탄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메트로폴리탄</Template>
  <TotalTime>61421</TotalTime>
  <Words>621</Words>
  <Application>Microsoft Office PowerPoint</Application>
  <PresentationFormat>화면 슬라이드 쇼(4:3)</PresentationFormat>
  <Paragraphs>233</Paragraphs>
  <Slides>49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6" baseType="lpstr">
      <vt:lpstr>Noto Sans Korean Light</vt:lpstr>
      <vt:lpstr>Söhne</vt:lpstr>
      <vt:lpstr>맑은 고딕</vt:lpstr>
      <vt:lpstr>Arial</vt:lpstr>
      <vt:lpstr>Calibri</vt:lpstr>
      <vt:lpstr>Calibri Light</vt:lpstr>
      <vt:lpstr>메트로폴리탄</vt:lpstr>
      <vt:lpstr>LEAF Robotics</vt:lpstr>
      <vt:lpstr>PowerPoint 프레젠테이션</vt:lpstr>
      <vt:lpstr>MyCobot 280</vt:lpstr>
      <vt:lpstr>MyCobot 280</vt:lpstr>
      <vt:lpstr>PowerPoint 프레젠테이션</vt:lpstr>
      <vt:lpstr>PowerPoint 프레젠테이션</vt:lpstr>
      <vt:lpstr>MyCobot 280</vt:lpstr>
      <vt:lpstr>MyCobot 280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LEAF Robotics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Youngeun Kim</dc:creator>
  <cp:lastModifiedBy>JaeHyeong</cp:lastModifiedBy>
  <cp:revision>1078</cp:revision>
  <cp:lastPrinted>2017-12-12T13:52:35Z</cp:lastPrinted>
  <dcterms:created xsi:type="dcterms:W3CDTF">2017-06-19T08:07:39Z</dcterms:created>
  <dcterms:modified xsi:type="dcterms:W3CDTF">2024-03-10T03:00:58Z</dcterms:modified>
</cp:coreProperties>
</file>